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0B_1812F6EA.xml" ContentType="application/vnd.ms-powerpoint.comments+xml"/>
  <Override PartName="/ppt/comments/modernComment_42A_B9DBF237.xml" ContentType="application/vnd.ms-powerpoint.comments+xml"/>
  <Override PartName="/ppt/comments/modernComment_435_35DAA9AF.xml" ContentType="application/vnd.ms-powerpoint.comments+xml"/>
  <Override PartName="/ppt/comments/modernComment_411_647BBE6A.xml" ContentType="application/vnd.ms-powerpoint.comments+xml"/>
  <Override PartName="/ppt/comments/modernComment_410_242F90C.xml" ContentType="application/vnd.ms-powerpoint.comments+xml"/>
  <Override PartName="/ppt/comments/modernComment_432_6884150D.xml" ContentType="application/vnd.ms-powerpoint.comments+xml"/>
  <Override PartName="/ppt/comments/modernComment_40E_879F9E17.xml" ContentType="application/vnd.ms-powerpoint.comments+xml"/>
  <Override PartName="/ppt/comments/modernComment_436_6FC56F0B.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5" r:id="rId6"/>
    <p:sldId id="1086" r:id="rId7"/>
    <p:sldId id="1085" r:id="rId8"/>
    <p:sldId id="263" r:id="rId9"/>
    <p:sldId id="1066" r:id="rId10"/>
    <p:sldId id="1081" r:id="rId11"/>
    <p:sldId id="1067" r:id="rId12"/>
    <p:sldId id="1077" r:id="rId13"/>
    <p:sldId id="1076" r:id="rId14"/>
    <p:sldId id="1072" r:id="rId15"/>
    <p:sldId id="1037" r:id="rId16"/>
    <p:sldId id="1041" r:id="rId17"/>
    <p:sldId id="1040" r:id="rId18"/>
    <p:sldId id="1074" r:id="rId19"/>
    <p:sldId id="1060" r:id="rId20"/>
    <p:sldId id="1038" r:id="rId21"/>
    <p:sldId id="1034" r:id="rId22"/>
    <p:sldId id="1078" r:id="rId23"/>
    <p:sldId id="1084" r:id="rId24"/>
    <p:sldId id="1079" r:id="rId25"/>
    <p:sldId id="10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A1805E-6B74-38EF-4649-5E8AFF01738A}" name="Else, Chris" initials="EC" userId="S::chris.else@kent.fire-uk.org::297c241e-755e-472b-9de6-863dda363e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Abbott" initials="RA" lastIdx="1" clrIdx="0">
    <p:extLst>
      <p:ext uri="{19B8F6BF-5375-455C-9EA6-DF929625EA0E}">
        <p15:presenceInfo xmlns:p15="http://schemas.microsoft.com/office/powerpoint/2012/main" userId="Ryan Abb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B22"/>
    <a:srgbClr val="FF4C4C"/>
    <a:srgbClr val="5F83B0"/>
    <a:srgbClr val="B9DEFF"/>
    <a:srgbClr val="00559F"/>
    <a:srgbClr val="4C88BC"/>
    <a:srgbClr val="BFBFBF"/>
    <a:srgbClr val="4CC884"/>
    <a:srgbClr val="D15F5F"/>
    <a:srgbClr val="808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4AF76-303E-110A-CEDC-B2C4642CD464}" v="10" dt="2022-12-13T16:52:00.465"/>
    <p1510:client id="{FAF0D79D-4B76-41C7-8A02-1ACF8051A169}" v="1" dt="2022-11-03T13:57:19.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6" autoAdjust="0"/>
    <p:restoredTop sz="81152" autoAdjust="0"/>
  </p:normalViewPr>
  <p:slideViewPr>
    <p:cSldViewPr snapToGrid="0">
      <p:cViewPr varScale="1">
        <p:scale>
          <a:sx n="91" d="100"/>
          <a:sy n="91" d="100"/>
        </p:scale>
        <p:origin x="1062" y="90"/>
      </p:cViewPr>
      <p:guideLst>
        <p:guide orient="horz" pos="91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5/10/relationships/revisionInfo" Target="revisionInfo.xml"/></Relationships>
</file>

<file path=ppt/comments/modernComment_40B_1812F6EA.xml><?xml version="1.0" encoding="utf-8"?>
<p188:cmLst xmlns:a="http://schemas.openxmlformats.org/drawingml/2006/main" xmlns:r="http://schemas.openxmlformats.org/officeDocument/2006/relationships" xmlns:p188="http://schemas.microsoft.com/office/powerpoint/2018/8/main">
  <p188:cm id="{7706A369-CD31-4773-BBA4-E8E0EBE0B81F}" authorId="{6DA1805E-6B74-38EF-4649-5E8AFF01738A}" created="2022-12-12T21:57:27.767">
    <pc:sldMkLst xmlns:pc="http://schemas.microsoft.com/office/powerpoint/2013/main/command">
      <pc:docMk/>
      <pc:sldMk cId="403896042" sldId="1035"/>
    </pc:sldMkLst>
    <p188:txBody>
      <a:bodyPr/>
      <a:lstStyle/>
      <a:p>
        <a:r>
          <a:rPr lang="en-GB"/>
          <a:t>Added a couple of boxes to take us into the future </a:t>
        </a:r>
      </a:p>
    </p188:txBody>
  </p188:cm>
</p188:cmLst>
</file>

<file path=ppt/comments/modernComment_40E_879F9E17.xml><?xml version="1.0" encoding="utf-8"?>
<p188:cmLst xmlns:a="http://schemas.openxmlformats.org/drawingml/2006/main" xmlns:r="http://schemas.openxmlformats.org/officeDocument/2006/relationships" xmlns:p188="http://schemas.microsoft.com/office/powerpoint/2018/8/main">
  <p188:cm id="{8E99920A-7CC7-481C-A0DE-62A14866D8C0}" authorId="{6DA1805E-6B74-38EF-4649-5E8AFF01738A}" created="2022-12-12T22:15:28.173">
    <ac:deMkLst xmlns:ac="http://schemas.microsoft.com/office/drawing/2013/main/command">
      <pc:docMk xmlns:pc="http://schemas.microsoft.com/office/powerpoint/2013/main/command"/>
      <pc:sldMk xmlns:pc="http://schemas.microsoft.com/office/powerpoint/2013/main/command" cId="2275384855" sldId="1038"/>
      <ac:picMk id="4" creationId="{00000000-0000-0000-0000-000000000000}"/>
    </ac:deMkLst>
    <p188:txBody>
      <a:bodyPr/>
      <a:lstStyle/>
      <a:p>
        <a:r>
          <a:rPr lang="en-GB"/>
          <a:t>Love this ☺️ </a:t>
        </a:r>
      </a:p>
    </p188:txBody>
  </p188:cm>
</p188:cmLst>
</file>

<file path=ppt/comments/modernComment_410_242F90C.xml><?xml version="1.0" encoding="utf-8"?>
<p188:cmLst xmlns:a="http://schemas.openxmlformats.org/drawingml/2006/main" xmlns:r="http://schemas.openxmlformats.org/officeDocument/2006/relationships" xmlns:p188="http://schemas.microsoft.com/office/powerpoint/2018/8/main">
  <p188:cm id="{23980987-37CB-44C0-992F-80BC2547E08E}" authorId="{6DA1805E-6B74-38EF-4649-5E8AFF01738A}" created="2022-12-12T22:12:52.333">
    <ac:deMkLst xmlns:ac="http://schemas.microsoft.com/office/drawing/2013/main/command">
      <pc:docMk xmlns:pc="http://schemas.microsoft.com/office/powerpoint/2013/main/command"/>
      <pc:sldMk xmlns:pc="http://schemas.microsoft.com/office/powerpoint/2013/main/command" cId="37943564" sldId="1040"/>
      <ac:spMk id="9" creationId="{3576D6C9-D1C5-A957-A4E8-F4D6809AA983}"/>
    </ac:deMkLst>
    <p188:txBody>
      <a:bodyPr/>
      <a:lstStyle/>
      <a:p>
        <a:r>
          <a:rPr lang="en-GB"/>
          <a:t>Think this is important - sorry to say this but the sector has prevented innovation by its behaviour to suppliers in the past </a:t>
        </a:r>
      </a:p>
    </p188:txBody>
  </p188:cm>
</p188:cmLst>
</file>

<file path=ppt/comments/modernComment_411_647BBE6A.xml><?xml version="1.0" encoding="utf-8"?>
<p188:cmLst xmlns:a="http://schemas.openxmlformats.org/drawingml/2006/main" xmlns:r="http://schemas.openxmlformats.org/officeDocument/2006/relationships" xmlns:p188="http://schemas.microsoft.com/office/powerpoint/2018/8/main">
  <p188:cm id="{5B731E56-94A2-4656-BD46-2DA53AA5C5CD}" authorId="{6DA1805E-6B74-38EF-4649-5E8AFF01738A}" created="2022-12-12T22:10:29.092">
    <ac:txMkLst xmlns:ac="http://schemas.microsoft.com/office/drawing/2013/main/command">
      <pc:docMk xmlns:pc="http://schemas.microsoft.com/office/powerpoint/2013/main/command"/>
      <pc:sldMk xmlns:pc="http://schemas.microsoft.com/office/powerpoint/2013/main/command" cId="1685831274" sldId="1041"/>
      <ac:spMk id="3" creationId="{00000000-0000-0000-0000-000000000000}"/>
      <ac:txMk cp="345" len="141">
        <ac:context len="488" hash="3573455144"/>
      </ac:txMk>
    </ac:txMkLst>
    <p188:pos x="9340504" y="4670970"/>
    <p188:txBody>
      <a:bodyPr/>
      <a:lstStyle/>
      <a:p>
        <a:r>
          <a:rPr lang="en-GB"/>
          <a:t>Important to talk about life of contracts here - suggested wording</a:t>
        </a:r>
      </a:p>
    </p188:txBody>
  </p188:cm>
</p188:cmLst>
</file>

<file path=ppt/comments/modernComment_42A_B9DBF237.xml><?xml version="1.0" encoding="utf-8"?>
<p188:cmLst xmlns:a="http://schemas.openxmlformats.org/drawingml/2006/main" xmlns:r="http://schemas.openxmlformats.org/officeDocument/2006/relationships" xmlns:p188="http://schemas.microsoft.com/office/powerpoint/2018/8/main">
  <p188:cm id="{58EE81E9-1639-4B93-809B-5B031D13F512}" authorId="{6DA1805E-6B74-38EF-4649-5E8AFF01738A}" created="2022-12-12T21:58:12.064">
    <ac:deMkLst xmlns:ac="http://schemas.microsoft.com/office/drawing/2013/main/command">
      <pc:docMk xmlns:pc="http://schemas.microsoft.com/office/powerpoint/2013/main/command"/>
      <pc:sldMk xmlns:pc="http://schemas.microsoft.com/office/powerpoint/2013/main/command" cId="3118199351" sldId="1066"/>
      <ac:picMk id="9" creationId="{42FF96CA-0C31-6F1F-1294-281FDB2B3786}"/>
    </ac:deMkLst>
    <p188:txBody>
      <a:bodyPr/>
      <a:lstStyle/>
      <a:p>
        <a:r>
          <a:rPr lang="en-GB"/>
          <a:t>Diagram and notes added </a:t>
        </a:r>
      </a:p>
    </p188:txBody>
  </p188:cm>
</p188:cmLst>
</file>

<file path=ppt/comments/modernComment_432_6884150D.xml><?xml version="1.0" encoding="utf-8"?>
<p188:cmLst xmlns:a="http://schemas.openxmlformats.org/drawingml/2006/main" xmlns:r="http://schemas.openxmlformats.org/officeDocument/2006/relationships" xmlns:p188="http://schemas.microsoft.com/office/powerpoint/2018/8/main">
  <p188:cm id="{B5909FD4-5977-47F0-A033-2E64C8FE0932}" authorId="{6DA1805E-6B74-38EF-4649-5E8AFF01738A}" created="2022-12-12T22:14:04.084">
    <ac:txMkLst xmlns:ac="http://schemas.microsoft.com/office/drawing/2013/main/command">
      <pc:docMk xmlns:pc="http://schemas.microsoft.com/office/powerpoint/2013/main/command"/>
      <pc:sldMk xmlns:pc="http://schemas.microsoft.com/office/powerpoint/2013/main/command" cId="1753486605" sldId="1074"/>
      <ac:spMk id="9" creationId="{00000000-0000-0000-0000-000000000000}"/>
      <ac:txMk cp="205" len="113">
        <ac:context len="544" hash="1394039835"/>
      </ac:txMk>
    </ac:txMkLst>
    <p188:pos x="10591800" y="2905559"/>
    <p188:txBody>
      <a:bodyPr/>
      <a:lstStyle/>
      <a:p>
        <a:r>
          <a:rPr lang="en-GB"/>
          <a:t>This looks a good framework but is new to sector and suppliers, there is a lack of understanding of the detail at the moment. </a:t>
        </a:r>
      </a:p>
    </p188:txBody>
  </p188:cm>
</p188:cmLst>
</file>

<file path=ppt/comments/modernComment_435_35DAA9AF.xml><?xml version="1.0" encoding="utf-8"?>
<p188:cmLst xmlns:a="http://schemas.openxmlformats.org/drawingml/2006/main" xmlns:r="http://schemas.openxmlformats.org/officeDocument/2006/relationships" xmlns:p188="http://schemas.microsoft.com/office/powerpoint/2018/8/main">
  <p188:cm id="{23F50AC5-DDEB-406C-A575-DF7EA0C01940}" authorId="{6DA1805E-6B74-38EF-4649-5E8AFF01738A}" created="2022-12-12T22:03:39.579">
    <ac:txMkLst xmlns:ac="http://schemas.microsoft.com/office/drawing/2013/main/command">
      <pc:docMk xmlns:pc="http://schemas.microsoft.com/office/powerpoint/2013/main/command"/>
      <pc:sldMk xmlns:pc="http://schemas.microsoft.com/office/powerpoint/2013/main/command" cId="903522735" sldId="1077"/>
      <ac:spMk id="3" creationId="{00000000-0000-0000-0000-000000000000}"/>
      <ac:txMk cp="408" len="100">
        <ac:context len="517" hash="3567737159"/>
      </ac:txMk>
    </ac:txMkLst>
    <p188:pos x="9994207" y="3332885"/>
    <p188:txBody>
      <a:bodyPr/>
      <a:lstStyle/>
      <a:p>
        <a:r>
          <a:rPr lang="en-GB"/>
          <a:t>Pressure and expectation to innovate without funds to do it</a:t>
        </a:r>
      </a:p>
    </p188:txBody>
  </p188:cm>
  <p188:cm id="{16CE5F68-D0D7-4D7C-BFE1-EADE737052EE}" authorId="{6DA1805E-6B74-38EF-4649-5E8AFF01738A}" created="2022-12-12T22:05:28.194">
    <ac:txMkLst xmlns:ac="http://schemas.microsoft.com/office/drawing/2013/main/command">
      <pc:docMk xmlns:pc="http://schemas.microsoft.com/office/powerpoint/2013/main/command"/>
      <pc:sldMk xmlns:pc="http://schemas.microsoft.com/office/powerpoint/2013/main/command" cId="903522735" sldId="1077"/>
      <ac:spMk id="3" creationId="{00000000-0000-0000-0000-000000000000}"/>
      <ac:txMk cp="287" len="64">
        <ac:context len="517" hash="3567737159"/>
      </ac:txMk>
    </ac:txMkLst>
    <p188:pos x="10908607" y="2657476"/>
    <p188:txBody>
      <a:bodyPr/>
      <a:lstStyle/>
      <a:p>
        <a:r>
          <a:rPr lang="en-GB"/>
          <a:t>Added reference to benefits - what seems gold plated in 2022 may be mainsteam by 2050 </a:t>
        </a:r>
      </a:p>
    </p188:txBody>
  </p188:cm>
</p188:cmLst>
</file>

<file path=ppt/comments/modernComment_436_6FC56F0B.xml><?xml version="1.0" encoding="utf-8"?>
<p188:cmLst xmlns:a="http://schemas.openxmlformats.org/drawingml/2006/main" xmlns:r="http://schemas.openxmlformats.org/officeDocument/2006/relationships" xmlns:p188="http://schemas.microsoft.com/office/powerpoint/2018/8/main">
  <p188:cm id="{3858F07A-CA03-4067-9517-E1CB66FBB78E}" authorId="{6DA1805E-6B74-38EF-4649-5E8AFF01738A}" created="2022-12-12T22:36:20.766">
    <pc:sldMkLst xmlns:pc="http://schemas.microsoft.com/office/powerpoint/2013/main/command">
      <pc:docMk/>
      <pc:sldMk cId="1875209995" sldId="1078"/>
    </pc:sldMkLst>
    <p188:txBody>
      <a:bodyPr/>
      <a:lstStyle/>
      <a:p>
        <a:r>
          <a:rPr lang="en-GB"/>
          <a:t>I have set out a blunt assessment here - Ian if you want to step out of this one feel free but I stand by it ☺️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07047-31B5-4BBB-951F-935972C7246E}" type="datetimeFigureOut">
              <a:rPr lang="en-GB" smtClean="0"/>
              <a:t>22/12/2022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4741F-A99C-42E0-B937-3F61C314DFB6}" type="slidenum">
              <a:rPr lang="en-GB" smtClean="0"/>
              <a:t>‹#›</a:t>
            </a:fld>
            <a:endParaRPr lang="en-GB" dirty="0"/>
          </a:p>
        </p:txBody>
      </p:sp>
    </p:spTree>
    <p:extLst>
      <p:ext uri="{BB962C8B-B14F-4D97-AF65-F5344CB8AC3E}">
        <p14:creationId xmlns:p14="http://schemas.microsoft.com/office/powerpoint/2010/main" val="63329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nchesterfire.gov.uk/about-us/executive-board/ben-norm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4741F-A99C-42E0-B937-3F61C314DFB6}" type="slidenum">
              <a:rPr lang="en-GB" smtClean="0"/>
              <a:t>1</a:t>
            </a:fld>
            <a:endParaRPr lang="en-GB" dirty="0"/>
          </a:p>
        </p:txBody>
      </p:sp>
    </p:spTree>
    <p:extLst>
      <p:ext uri="{BB962C8B-B14F-4D97-AF65-F5344CB8AC3E}">
        <p14:creationId xmlns:p14="http://schemas.microsoft.com/office/powerpoint/2010/main" val="3861899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a:t>
            </a:r>
            <a:r>
              <a:rPr lang="en-GB" baseline="0" dirty="0"/>
              <a:t> hear this afternoon that we need to move more towards outcomes as opposed to over specifying our requirements…..  We are one sector, all turning out resources, so shouldn’t differ, albeit for localised integrations for example</a:t>
            </a:r>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12</a:t>
            </a:fld>
            <a:endParaRPr lang="en-GB" dirty="0"/>
          </a:p>
        </p:txBody>
      </p:sp>
    </p:spTree>
    <p:extLst>
      <p:ext uri="{BB962C8B-B14F-4D97-AF65-F5344CB8AC3E}">
        <p14:creationId xmlns:p14="http://schemas.microsoft.com/office/powerpoint/2010/main" val="131282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14</a:t>
            </a:fld>
            <a:endParaRPr lang="en-GB" dirty="0"/>
          </a:p>
        </p:txBody>
      </p:sp>
    </p:spTree>
    <p:extLst>
      <p:ext uri="{BB962C8B-B14F-4D97-AF65-F5344CB8AC3E}">
        <p14:creationId xmlns:p14="http://schemas.microsoft.com/office/powerpoint/2010/main" val="234712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 framework is set to include</a:t>
            </a:r>
            <a:r>
              <a:rPr lang="en-GB" baseline="0" dirty="0"/>
              <a:t> all major suppliers in the market. To be announced by early Jan 2023.</a:t>
            </a:r>
          </a:p>
          <a:p>
            <a:endParaRPr lang="en-GB" baseline="0" dirty="0"/>
          </a:p>
          <a:p>
            <a:r>
              <a:rPr lang="en-GB" baseline="0" dirty="0"/>
              <a:t>Whilst saving time on an open tender, need to consider use of a framework.  Word of warning This is a new framework– As with any framework – these are generic in nature with regards to Terms and Conditions, and full due diligence should be undertaken to ensure these are fit for purpose for your requirement.  Requirements within frameworks are high level, and ‘minimum requirements’.  These need to be tailored to suit a critical system such as CAD/ICCS.  Myth that it is ‘easier’ to go to market under a framework as the work is already done for you….. Not the case!!!   The onus is on the buyer to ensure that the requirements and T&amp;C’s are considered in full before going out to tender</a:t>
            </a:r>
            <a:r>
              <a:rPr lang="en-GB" baseline="0" dirty="0" smtClean="0"/>
              <a:t>.</a:t>
            </a:r>
          </a:p>
          <a:p>
            <a:endParaRPr lang="en-GB" baseline="0" dirty="0" smtClean="0"/>
          </a:p>
          <a:p>
            <a:r>
              <a:rPr lang="en-GB" baseline="0" dirty="0" smtClean="0"/>
              <a:t>Continue to assess financial strength and sustainability – not all FW owners will do this!</a:t>
            </a:r>
            <a:endParaRPr lang="en-GB" baseline="0" dirty="0"/>
          </a:p>
          <a:p>
            <a:r>
              <a:rPr lang="en-GB" baseline="0" dirty="0"/>
              <a:t>  </a:t>
            </a:r>
          </a:p>
          <a:p>
            <a:r>
              <a:rPr lang="en-GB" baseline="0" dirty="0"/>
              <a:t>Two examples are the minimum requirements stipulate suppliers should have Cyber Essentials basic, and NOT Cyber Essentials Plus</a:t>
            </a:r>
          </a:p>
          <a:p>
            <a:r>
              <a:rPr lang="en-GB" baseline="0" dirty="0"/>
              <a:t>Secondly, SLAS’s need determining.  These are not predefined for you……</a:t>
            </a:r>
          </a:p>
          <a:p>
            <a:endParaRPr lang="en-GB" baseline="0" dirty="0"/>
          </a:p>
        </p:txBody>
      </p:sp>
      <p:sp>
        <p:nvSpPr>
          <p:cNvPr id="4" name="Slide Number Placeholder 3"/>
          <p:cNvSpPr>
            <a:spLocks noGrp="1"/>
          </p:cNvSpPr>
          <p:nvPr>
            <p:ph type="sldNum" sz="quarter" idx="10"/>
          </p:nvPr>
        </p:nvSpPr>
        <p:spPr/>
        <p:txBody>
          <a:bodyPr/>
          <a:lstStyle/>
          <a:p>
            <a:fld id="{6284741F-A99C-42E0-B937-3F61C314DFB6}" type="slidenum">
              <a:rPr lang="en-GB" smtClean="0"/>
              <a:t>15</a:t>
            </a:fld>
            <a:endParaRPr lang="en-GB" dirty="0"/>
          </a:p>
        </p:txBody>
      </p:sp>
    </p:spTree>
    <p:extLst>
      <p:ext uri="{BB962C8B-B14F-4D97-AF65-F5344CB8AC3E}">
        <p14:creationId xmlns:p14="http://schemas.microsoft.com/office/powerpoint/2010/main" val="317001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a:t>
            </a:r>
            <a:r>
              <a:rPr lang="en-GB" sz="1200" kern="1200" baseline="0" dirty="0">
                <a:solidFill>
                  <a:schemeClr val="tx1"/>
                </a:solidFill>
                <a:effectLst/>
                <a:latin typeface="+mn-lt"/>
                <a:ea typeface="+mn-ea"/>
                <a:cs typeface="+mn-cs"/>
              </a:rPr>
              <a:t> developing contracts – here is an example of some of those things that need consideration over and above the ‘technical’ requirements.  These often get forgotten and can result in problems further down the line….</a:t>
            </a:r>
            <a:endParaRPr lang="en-US"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16</a:t>
            </a:fld>
            <a:endParaRPr lang="en-GB" dirty="0"/>
          </a:p>
        </p:txBody>
      </p:sp>
    </p:spTree>
    <p:extLst>
      <p:ext uri="{BB962C8B-B14F-4D97-AF65-F5344CB8AC3E}">
        <p14:creationId xmlns:p14="http://schemas.microsoft.com/office/powerpoint/2010/main" val="160939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90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3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7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62C86-1A2A-4359-B037-E29989EAD6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950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22</a:t>
            </a:fld>
            <a:endParaRPr lang="en-GB" dirty="0"/>
          </a:p>
        </p:txBody>
      </p:sp>
    </p:spTree>
    <p:extLst>
      <p:ext uri="{BB962C8B-B14F-4D97-AF65-F5344CB8AC3E}">
        <p14:creationId xmlns:p14="http://schemas.microsoft.com/office/powerpoint/2010/main" val="213537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4</a:t>
            </a:fld>
            <a:endParaRPr lang="en-GB" dirty="0"/>
          </a:p>
        </p:txBody>
      </p:sp>
    </p:spTree>
    <p:extLst>
      <p:ext uri="{BB962C8B-B14F-4D97-AF65-F5344CB8AC3E}">
        <p14:creationId xmlns:p14="http://schemas.microsoft.com/office/powerpoint/2010/main" val="175180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4741F-A99C-42E0-B937-3F61C314DFB6}" type="slidenum">
              <a:rPr lang="en-GB" smtClean="0"/>
              <a:t>5</a:t>
            </a:fld>
            <a:endParaRPr lang="en-GB" dirty="0"/>
          </a:p>
        </p:txBody>
      </p:sp>
    </p:spTree>
    <p:extLst>
      <p:ext uri="{BB962C8B-B14F-4D97-AF65-F5344CB8AC3E}">
        <p14:creationId xmlns:p14="http://schemas.microsoft.com/office/powerpoint/2010/main" val="120390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n>
                  <a:noFill/>
                </a:ln>
                <a:solidFill>
                  <a:srgbClr val="000000"/>
                </a:solidFill>
                <a:effectLst/>
                <a:uFill>
                  <a:solidFill>
                    <a:srgbClr val="000000"/>
                  </a:solidFill>
                </a:uFill>
                <a:latin typeface="Arial" panose="020B0604020202020204" pitchFamily="34" charset="0"/>
                <a:ea typeface="Arial Unicode MS"/>
              </a:rPr>
              <a:t>Operational Communications Strategic Board - Purpose and structure</a:t>
            </a:r>
            <a:endParaRPr lang="en-GB" sz="1800" dirty="0">
              <a:ln>
                <a:noFill/>
              </a:ln>
              <a:solidFill>
                <a:srgbClr val="000000"/>
              </a:solidFill>
              <a:effectLst/>
              <a:uFill>
                <a:solidFill>
                  <a:srgbClr val="000000"/>
                </a:solidFill>
              </a:uFill>
              <a:latin typeface="Arial" panose="020B0604020202020204" pitchFamily="34" charset="0"/>
              <a:ea typeface="Arial" panose="020B0604020202020204" pitchFamily="34" charset="0"/>
            </a:endParaRPr>
          </a:p>
          <a:p>
            <a:pPr>
              <a:tabLst>
                <a:tab pos="6572250" algn="l"/>
              </a:tabLst>
            </a:pPr>
            <a:r>
              <a:rPr lang="en-GB" sz="1800" dirty="0">
                <a:ln>
                  <a:noFill/>
                </a:ln>
                <a:solidFill>
                  <a:srgbClr val="000000"/>
                </a:solidFill>
                <a:effectLst/>
                <a:uFill>
                  <a:solidFill>
                    <a:srgbClr val="000000"/>
                  </a:solidFill>
                </a:uFill>
                <a:latin typeface="Arial" panose="020B0604020202020204" pitchFamily="34" charset="0"/>
                <a:ea typeface="Arial" panose="020B0604020202020204" pitchFamily="34" charset="0"/>
              </a:rPr>
              <a:t> </a:t>
            </a:r>
          </a:p>
          <a:p>
            <a:pPr algn="just"/>
            <a:r>
              <a:rPr lang="en-US" sz="1800" dirty="0">
                <a:effectLst/>
                <a:latin typeface="Arial" panose="020B0604020202020204" pitchFamily="34" charset="0"/>
                <a:ea typeface="Arial Unicode MS"/>
              </a:rPr>
              <a:t>The OCSB is formed to bring together expertise related to fire and rescue emergency control rooms and operational communications and is intended to provide an intelligent client function overseeing operational communications matters on behalf of the Fire and Rescue Service. The purpose of the Board is to identify and share good practice in both specification and operation of control room systems and to ensure that FRS have access to, and can use, effective operational communications systems. It will promote consistently high standards of operational performance throughout the UK FRS. The Board will also provide oversight for national projects or </a:t>
            </a:r>
            <a:r>
              <a:rPr lang="en-US" sz="1800" dirty="0" err="1">
                <a:effectLst/>
                <a:latin typeface="Arial" panose="020B0604020202020204" pitchFamily="34" charset="0"/>
                <a:ea typeface="Arial Unicode MS"/>
              </a:rPr>
              <a:t>programmes</a:t>
            </a:r>
            <a:r>
              <a:rPr lang="en-US" sz="1800" dirty="0">
                <a:effectLst/>
                <a:latin typeface="Arial" panose="020B0604020202020204" pitchFamily="34" charset="0"/>
                <a:ea typeface="Arial Unicode MS"/>
              </a:rPr>
              <a:t> related to control provision, for example development of guidance for the operation of control rooms being developed under the Fire Control Guidance project, </a:t>
            </a:r>
            <a:r>
              <a:rPr lang="en-US" sz="1800" dirty="0" err="1">
                <a:effectLst/>
                <a:latin typeface="Arial" panose="020B0604020202020204" pitchFamily="34" charset="0"/>
                <a:ea typeface="Arial Unicode MS"/>
              </a:rPr>
              <a:t>Firelink</a:t>
            </a:r>
            <a:r>
              <a:rPr lang="en-US" sz="1800" dirty="0">
                <a:effectLst/>
                <a:latin typeface="Arial" panose="020B0604020202020204" pitchFamily="34" charset="0"/>
                <a:ea typeface="Arial Unicode MS"/>
              </a:rPr>
              <a:t> and the Emergency Services Mobile Communications </a:t>
            </a:r>
            <a:r>
              <a:rPr lang="en-US" sz="1800" dirty="0" err="1">
                <a:effectLst/>
                <a:latin typeface="Arial" panose="020B0604020202020204" pitchFamily="34" charset="0"/>
                <a:ea typeface="Arial Unicode MS"/>
              </a:rPr>
              <a:t>Programme</a:t>
            </a:r>
            <a:r>
              <a:rPr lang="en-US" sz="1800" dirty="0">
                <a:effectLst/>
                <a:latin typeface="Arial" panose="020B0604020202020204" pitchFamily="34" charset="0"/>
                <a:ea typeface="Arial Unicode MS"/>
              </a:rPr>
              <a:t>.</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 </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The Board, in conjunction with the </a:t>
            </a:r>
            <a:r>
              <a:rPr lang="en-US" sz="1800" dirty="0" err="1">
                <a:effectLst/>
                <a:latin typeface="Arial" panose="020B0604020202020204" pitchFamily="34" charset="0"/>
                <a:ea typeface="Arial Unicode MS"/>
              </a:rPr>
              <a:t>Mobilising</a:t>
            </a:r>
            <a:r>
              <a:rPr lang="en-US" sz="1800" dirty="0">
                <a:effectLst/>
                <a:latin typeface="Arial" panose="020B0604020202020204" pitchFamily="34" charset="0"/>
                <a:ea typeface="Arial Unicode MS"/>
              </a:rPr>
              <a:t> Officers Group (MOG) as the subject matter experts, will advise NFCC National Ops Coordination Committee, via the NFCC Strategic Lead for Operational Communications, on matters relating to Fire Control functions. </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The OCSB will ensure that all matters related to the effective operation of fire and rescue emergency control rooms are considered. The MOG will provide subject matter expertise for operational matters in particular.</a:t>
            </a:r>
            <a:endParaRPr lang="en-GB" sz="1800" dirty="0">
              <a:effectLst/>
              <a:latin typeface="Times New Roman" panose="02020603050405020304" pitchFamily="18" charset="0"/>
              <a:ea typeface="Arial Unicode MS"/>
            </a:endParaRPr>
          </a:p>
          <a:p>
            <a:pPr algn="just"/>
            <a:r>
              <a:rPr lang="en-US" sz="1800" dirty="0">
                <a:effectLst/>
                <a:latin typeface="Arial" panose="020B0604020202020204" pitchFamily="34" charset="0"/>
                <a:ea typeface="Arial Unicode MS"/>
              </a:rPr>
              <a:t>Working groups constituted under the OCSB will be for specific, time limited projects or tasks and will define their own meeting patterns. Working groups will define their terms of reference based upon the scope set by the OCSB and present them to the board for approval.</a:t>
            </a:r>
          </a:p>
          <a:p>
            <a:pPr algn="just"/>
            <a:endParaRPr lang="en-US" sz="1800" dirty="0">
              <a:effectLst/>
              <a:latin typeface="Arial" panose="020B0604020202020204" pitchFamily="34" charset="0"/>
              <a:ea typeface="Arial Unicode MS"/>
            </a:endParaRPr>
          </a:p>
          <a:p>
            <a:pPr algn="just"/>
            <a:r>
              <a:rPr lang="en-US" sz="1800" dirty="0">
                <a:effectLst/>
                <a:latin typeface="Arial" panose="020B0604020202020204" pitchFamily="34" charset="0"/>
                <a:ea typeface="Arial Unicode MS"/>
              </a:rPr>
              <a:t>Chair is Ben Norman Deputy Chief Greater Manchester Fire and Rescue </a:t>
            </a:r>
            <a:r>
              <a:rPr lang="en-GB" sz="2800" dirty="0">
                <a:hlinkClick r:id="rId3"/>
              </a:rPr>
              <a:t>Ben Norman - Greater Manchester Fire Rescue Service</a:t>
            </a:r>
            <a:endParaRPr lang="en-GB" sz="1800" dirty="0">
              <a:effectLst/>
              <a:latin typeface="Times New Roman" panose="02020603050405020304" pitchFamily="18" charset="0"/>
              <a:ea typeface="Arial Unicode MS"/>
            </a:endParaRPr>
          </a:p>
          <a:p>
            <a:pPr marL="0" indent="0" fontAlgn="base">
              <a:buNone/>
            </a:pPr>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6</a:t>
            </a:fld>
            <a:endParaRPr lang="en-GB" dirty="0"/>
          </a:p>
        </p:txBody>
      </p:sp>
    </p:spTree>
    <p:extLst>
      <p:ext uri="{BB962C8B-B14F-4D97-AF65-F5344CB8AC3E}">
        <p14:creationId xmlns:p14="http://schemas.microsoft.com/office/powerpoint/2010/main" val="376649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GB" dirty="0"/>
              <a:t>Aim</a:t>
            </a:r>
            <a:r>
              <a:rPr lang="en-GB" baseline="0" dirty="0"/>
              <a:t> - </a:t>
            </a:r>
            <a:r>
              <a:rPr lang="en-US" dirty="0"/>
              <a:t>Development of  a central national record of control room supplier and equipment information maintained and accessible to FRS.</a:t>
            </a:r>
          </a:p>
          <a:p>
            <a:pPr marL="0" indent="0" fontAlgn="base">
              <a:buNone/>
            </a:pPr>
            <a:r>
              <a:rPr lang="en-US" dirty="0"/>
              <a:t>An agreed set of high level business requirements, that detail the minimum viable set of requirements for CAD, ICCS and associated control room systems. </a:t>
            </a:r>
          </a:p>
          <a:p>
            <a:pPr marL="0" indent="0" fontAlgn="base">
              <a:buNone/>
            </a:pPr>
            <a:endParaRPr lang="en-US" dirty="0"/>
          </a:p>
          <a:p>
            <a:pPr marL="0" indent="0">
              <a:buNone/>
            </a:pPr>
            <a:r>
              <a:rPr lang="en-US" dirty="0"/>
              <a:t>Outcomes:</a:t>
            </a:r>
            <a:r>
              <a:rPr lang="en-US" baseline="0" dirty="0"/>
              <a:t> </a:t>
            </a:r>
            <a:r>
              <a:rPr lang="en-US" dirty="0"/>
              <a:t>This information is intended to increase sector situational awareness and understanding leading to greater and levels of efficiency, intelligence and consistency of fire service control rooms. </a:t>
            </a:r>
          </a:p>
          <a:p>
            <a:pPr marL="0" indent="0">
              <a:buNone/>
            </a:pPr>
            <a:r>
              <a:rPr lang="en-US" dirty="0"/>
              <a:t>It will also allow future technology to be more easily and more efficiently implemented across the sector.  Need</a:t>
            </a:r>
            <a:r>
              <a:rPr lang="en-US" baseline="0" dirty="0"/>
              <a:t> to consider integration and interoperability also.</a:t>
            </a:r>
            <a:endParaRPr lang="en-US" dirty="0"/>
          </a:p>
          <a:p>
            <a:pPr marL="0" indent="0">
              <a:buNone/>
            </a:pPr>
            <a:endParaRPr lang="en-US" dirty="0"/>
          </a:p>
          <a:p>
            <a:pPr marL="0" indent="0">
              <a:buNone/>
            </a:pPr>
            <a:r>
              <a:rPr lang="en-US" dirty="0"/>
              <a:t>This day is intended as the start of a refreshed relationships with suppliers - </a:t>
            </a:r>
            <a:endParaRPr lang="en-GB" dirty="0"/>
          </a:p>
        </p:txBody>
      </p:sp>
      <p:sp>
        <p:nvSpPr>
          <p:cNvPr id="4" name="Slide Number Placeholder 3"/>
          <p:cNvSpPr>
            <a:spLocks noGrp="1"/>
          </p:cNvSpPr>
          <p:nvPr>
            <p:ph type="sldNum" sz="quarter" idx="10"/>
          </p:nvPr>
        </p:nvSpPr>
        <p:spPr/>
        <p:txBody>
          <a:bodyPr/>
          <a:lstStyle/>
          <a:p>
            <a:fld id="{6284741F-A99C-42E0-B937-3F61C314DFB6}" type="slidenum">
              <a:rPr lang="en-GB" smtClean="0"/>
              <a:t>7</a:t>
            </a:fld>
            <a:endParaRPr lang="en-GB" dirty="0"/>
          </a:p>
        </p:txBody>
      </p:sp>
    </p:spTree>
    <p:extLst>
      <p:ext uri="{BB962C8B-B14F-4D97-AF65-F5344CB8AC3E}">
        <p14:creationId xmlns:p14="http://schemas.microsoft.com/office/powerpoint/2010/main" val="44639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Vision </a:t>
            </a:r>
            <a:r>
              <a:rPr lang="en-US" sz="1400" b="0" dirty="0"/>
              <a:t>The vision of the NFCC is to improve safety in communities by working collaboratively with fire and rescue services, promoting national approaches where they work best. Procurement is a vital part of this collaborative intent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NFCTP – </a:t>
            </a:r>
            <a:r>
              <a:rPr lang="en-US" sz="1400" b="0" dirty="0">
                <a:latin typeface="Arial" panose="020B0604020202020204" pitchFamily="34" charset="0"/>
                <a:cs typeface="Arial" panose="020B0604020202020204" pitchFamily="34" charset="0"/>
              </a:rPr>
              <a:t>formed in 2016 in response to the fire ministers</a:t>
            </a:r>
            <a:r>
              <a:rPr lang="en-US" sz="1400" b="0" baseline="0" dirty="0">
                <a:latin typeface="Arial" panose="020B0604020202020204" pitchFamily="34" charset="0"/>
                <a:cs typeface="Arial" panose="020B0604020202020204" pitchFamily="34" charset="0"/>
              </a:rPr>
              <a:t> reform agenda, chaired by Ann Millington, Chief Exec of KFRS.  Consists of 6 Chief Fire Officers/Chief Execs category sponsors, and six cat leads from across the sector – ICT, Fleet, Ops, FM/Property, Professional Services and PPE/Clothing</a:t>
            </a:r>
            <a:endParaRPr lang="en-US" sz="1400" b="0" dirty="0">
              <a:latin typeface="Arial" panose="020B0604020202020204" pitchFamily="34" charset="0"/>
              <a:cs typeface="Arial" panose="020B0604020202020204" pitchFamily="34" charset="0"/>
            </a:endParaRPr>
          </a:p>
          <a:p>
            <a:pPr marL="0" indent="0" algn="l">
              <a:buNone/>
            </a:pPr>
            <a:endParaRPr lang="en-US" sz="1400" b="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84741F-A99C-42E0-B937-3F61C314DFB6}" type="slidenum">
              <a:rPr lang="en-GB" smtClean="0"/>
              <a:t>8</a:t>
            </a:fld>
            <a:endParaRPr lang="en-GB" dirty="0"/>
          </a:p>
        </p:txBody>
      </p:sp>
    </p:spTree>
    <p:extLst>
      <p:ext uri="{BB962C8B-B14F-4D97-AF65-F5344CB8AC3E}">
        <p14:creationId xmlns:p14="http://schemas.microsoft.com/office/powerpoint/2010/main" val="204172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400" b="0" dirty="0" smtClean="0">
                <a:solidFill>
                  <a:srgbClr val="002060"/>
                </a:solidFill>
                <a:latin typeface="Arial" panose="020B0604020202020204" pitchFamily="34" charset="0"/>
                <a:cs typeface="Arial" panose="020B0604020202020204" pitchFamily="34" charset="0"/>
              </a:rPr>
              <a:t>For example, technology</a:t>
            </a:r>
            <a:r>
              <a:rPr lang="en-US" sz="1400" b="0" baseline="0" dirty="0" smtClean="0">
                <a:solidFill>
                  <a:srgbClr val="002060"/>
                </a:solidFill>
                <a:latin typeface="Arial" panose="020B0604020202020204" pitchFamily="34" charset="0"/>
                <a:cs typeface="Arial" panose="020B0604020202020204" pitchFamily="34" charset="0"/>
              </a:rPr>
              <a:t> such as AI, Internet of things or generally customer expectations to be able to engage with us in a simpler way!</a:t>
            </a:r>
            <a:endParaRPr lang="en-US" sz="14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84741F-A99C-42E0-B937-3F61C314DFB6}" type="slidenum">
              <a:rPr lang="en-GB" smtClean="0"/>
              <a:t>9</a:t>
            </a:fld>
            <a:endParaRPr lang="en-GB" dirty="0"/>
          </a:p>
        </p:txBody>
      </p:sp>
    </p:spTree>
    <p:extLst>
      <p:ext uri="{BB962C8B-B14F-4D97-AF65-F5344CB8AC3E}">
        <p14:creationId xmlns:p14="http://schemas.microsoft.com/office/powerpoint/2010/main" val="428022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Threat of Subs</a:t>
            </a:r>
          </a:p>
          <a:p>
            <a:r>
              <a:rPr lang="en-GB" dirty="0" smtClean="0"/>
              <a:t>Buyer</a:t>
            </a:r>
            <a:r>
              <a:rPr lang="en-GB" baseline="0" dirty="0" smtClean="0"/>
              <a:t> Power </a:t>
            </a:r>
          </a:p>
          <a:p>
            <a:r>
              <a:rPr lang="en-GB" baseline="0" dirty="0" smtClean="0"/>
              <a:t>Supplier Power</a:t>
            </a:r>
          </a:p>
          <a:p>
            <a:r>
              <a:rPr lang="en-GB" baseline="0" dirty="0" smtClean="0"/>
              <a:t>Threat of new entrants</a:t>
            </a:r>
          </a:p>
          <a:p>
            <a:endParaRPr lang="en-GB" baseline="0" dirty="0" smtClean="0"/>
          </a:p>
          <a:p>
            <a:r>
              <a:rPr lang="en-GB" baseline="0" dirty="0" smtClean="0"/>
              <a:t>= Comp</a:t>
            </a:r>
          </a:p>
        </p:txBody>
      </p:sp>
      <p:sp>
        <p:nvSpPr>
          <p:cNvPr id="4" name="Slide Number Placeholder 3"/>
          <p:cNvSpPr>
            <a:spLocks noGrp="1"/>
          </p:cNvSpPr>
          <p:nvPr>
            <p:ph type="sldNum" sz="quarter" idx="10"/>
          </p:nvPr>
        </p:nvSpPr>
        <p:spPr/>
        <p:txBody>
          <a:bodyPr/>
          <a:lstStyle/>
          <a:p>
            <a:fld id="{6284741F-A99C-42E0-B937-3F61C314DFB6}" type="slidenum">
              <a:rPr lang="en-GB" smtClean="0"/>
              <a:t>10</a:t>
            </a:fld>
            <a:endParaRPr lang="en-GB" dirty="0"/>
          </a:p>
        </p:txBody>
      </p:sp>
    </p:spTree>
    <p:extLst>
      <p:ext uri="{BB962C8B-B14F-4D97-AF65-F5344CB8AC3E}">
        <p14:creationId xmlns:p14="http://schemas.microsoft.com/office/powerpoint/2010/main" val="122554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400" b="1" dirty="0">
                <a:solidFill>
                  <a:srgbClr val="002060"/>
                </a:solidFill>
                <a:latin typeface="Arial" panose="020B0604020202020204" pitchFamily="34" charset="0"/>
                <a:cs typeface="Arial" panose="020B0604020202020204" pitchFamily="34" charset="0"/>
              </a:rPr>
              <a:t>Some of comments</a:t>
            </a:r>
            <a:r>
              <a:rPr lang="en-US" sz="1400" b="1" baseline="0" dirty="0">
                <a:solidFill>
                  <a:srgbClr val="002060"/>
                </a:solidFill>
                <a:latin typeface="Arial" panose="020B0604020202020204" pitchFamily="34" charset="0"/>
                <a:cs typeface="Arial" panose="020B0604020202020204" pitchFamily="34" charset="0"/>
              </a:rPr>
              <a:t> fed back from suppliers within the sector….</a:t>
            </a:r>
            <a:endParaRPr lang="en-US" sz="1400" b="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84741F-A99C-42E0-B937-3F61C314DFB6}" type="slidenum">
              <a:rPr lang="en-GB" smtClean="0"/>
              <a:t>11</a:t>
            </a:fld>
            <a:endParaRPr lang="en-GB" dirty="0"/>
          </a:p>
        </p:txBody>
      </p:sp>
    </p:spTree>
    <p:extLst>
      <p:ext uri="{BB962C8B-B14F-4D97-AF65-F5344CB8AC3E}">
        <p14:creationId xmlns:p14="http://schemas.microsoft.com/office/powerpoint/2010/main" val="3054293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83D7734-FED6-4C64-91A0-AB8C1CE0B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116" y="557784"/>
            <a:ext cx="3835006" cy="1410164"/>
          </a:xfrm>
          <a:prstGeom prst="rect">
            <a:avLst/>
          </a:prstGeom>
        </p:spPr>
      </p:pic>
      <p:pic>
        <p:nvPicPr>
          <p:cNvPr id="7" name="Picture 6">
            <a:extLst>
              <a:ext uri="{FF2B5EF4-FFF2-40B4-BE49-F238E27FC236}">
                <a16:creationId xmlns:a16="http://schemas.microsoft.com/office/drawing/2014/main" xmlns="" id="{407D5F4D-3CDB-4A2C-B4A1-F003808E7C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71" y="2963394"/>
            <a:ext cx="3957729" cy="3758081"/>
          </a:xfrm>
          <a:prstGeom prst="rect">
            <a:avLst/>
          </a:prstGeom>
        </p:spPr>
      </p:pic>
      <p:sp>
        <p:nvSpPr>
          <p:cNvPr id="2" name="Title 1">
            <a:extLst>
              <a:ext uri="{FF2B5EF4-FFF2-40B4-BE49-F238E27FC236}">
                <a16:creationId xmlns:a16="http://schemas.microsoft.com/office/drawing/2014/main" xmlns="" id="{AA6410E0-179F-4DE6-A877-1CB01F92DD42}"/>
              </a:ext>
            </a:extLst>
          </p:cNvPr>
          <p:cNvSpPr>
            <a:spLocks noGrp="1"/>
          </p:cNvSpPr>
          <p:nvPr>
            <p:ph type="ctrTitle"/>
          </p:nvPr>
        </p:nvSpPr>
        <p:spPr>
          <a:xfrm>
            <a:off x="4736306" y="2701138"/>
            <a:ext cx="6617494" cy="2392355"/>
          </a:xfrm>
        </p:spPr>
        <p:txBody>
          <a:bodyPr anchor="ctr">
            <a:normAutofit/>
          </a:bodyPr>
          <a:lstStyle>
            <a:lvl1pPr algn="l">
              <a:defRPr sz="48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3609F7C-166D-4DD6-ADCA-543774FF7348}"/>
              </a:ext>
            </a:extLst>
          </p:cNvPr>
          <p:cNvSpPr>
            <a:spLocks noGrp="1"/>
          </p:cNvSpPr>
          <p:nvPr>
            <p:ph type="subTitle" idx="1"/>
          </p:nvPr>
        </p:nvSpPr>
        <p:spPr>
          <a:xfrm>
            <a:off x="4736306" y="5180814"/>
            <a:ext cx="6617494" cy="10842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Rectangle 9">
            <a:extLst>
              <a:ext uri="{FF2B5EF4-FFF2-40B4-BE49-F238E27FC236}">
                <a16:creationId xmlns:a16="http://schemas.microsoft.com/office/drawing/2014/main" xmlns="" id="{F69F4E53-1FA4-40DD-9518-3D0176F444FA}"/>
              </a:ext>
            </a:extLst>
          </p:cNvPr>
          <p:cNvSpPr/>
          <p:nvPr userDrawn="1"/>
        </p:nvSpPr>
        <p:spPr>
          <a:xfrm>
            <a:off x="1" y="2240106"/>
            <a:ext cx="12192000"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031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BA76C-9657-4702-9DB6-B97D98A6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004B655-1677-46C2-83A7-765E13DAA0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E5027B-6E84-4559-A14A-15E9D9F68847}"/>
              </a:ext>
            </a:extLst>
          </p:cNvPr>
          <p:cNvSpPr>
            <a:spLocks noGrp="1"/>
          </p:cNvSpPr>
          <p:nvPr>
            <p:ph type="dt" sz="half" idx="10"/>
          </p:nvPr>
        </p:nvSpPr>
        <p:spPr/>
        <p:txBody>
          <a:bodyPr/>
          <a:lstStyle/>
          <a:p>
            <a:fld id="{79AFC1C4-3FA9-4318-9B2A-FD68D3CBE7EA}" type="datetimeFigureOut">
              <a:rPr lang="en-GB" smtClean="0"/>
              <a:t>22/12/2022</a:t>
            </a:fld>
            <a:endParaRPr lang="en-GB" dirty="0"/>
          </a:p>
        </p:txBody>
      </p:sp>
      <p:sp>
        <p:nvSpPr>
          <p:cNvPr id="5" name="Footer Placeholder 4">
            <a:extLst>
              <a:ext uri="{FF2B5EF4-FFF2-40B4-BE49-F238E27FC236}">
                <a16:creationId xmlns:a16="http://schemas.microsoft.com/office/drawing/2014/main" xmlns="" id="{C88063DE-AAE5-4EBB-BCD8-803D98240C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F070740-7861-4228-A246-EB4243F84DDE}"/>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25068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B1BA13-E0ED-4A1A-A6CB-B7B71E88B2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877A381-11E6-4FA7-A707-7BC626C014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BC0633-7A5D-43B0-924D-BFAD8F3E07D5}"/>
              </a:ext>
            </a:extLst>
          </p:cNvPr>
          <p:cNvSpPr>
            <a:spLocks noGrp="1"/>
          </p:cNvSpPr>
          <p:nvPr>
            <p:ph type="dt" sz="half" idx="10"/>
          </p:nvPr>
        </p:nvSpPr>
        <p:spPr/>
        <p:txBody>
          <a:bodyPr/>
          <a:lstStyle/>
          <a:p>
            <a:fld id="{79AFC1C4-3FA9-4318-9B2A-FD68D3CBE7EA}" type="datetimeFigureOut">
              <a:rPr lang="en-GB" smtClean="0"/>
              <a:t>22/12/2022</a:t>
            </a:fld>
            <a:endParaRPr lang="en-GB" dirty="0"/>
          </a:p>
        </p:txBody>
      </p:sp>
      <p:sp>
        <p:nvSpPr>
          <p:cNvPr id="5" name="Footer Placeholder 4">
            <a:extLst>
              <a:ext uri="{FF2B5EF4-FFF2-40B4-BE49-F238E27FC236}">
                <a16:creationId xmlns:a16="http://schemas.microsoft.com/office/drawing/2014/main" xmlns="" id="{1601CE97-CE09-4366-908F-17BB5B06CD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3FE9ABB6-096C-482B-9991-4D492C218B6D}"/>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4366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324E-932C-4C0D-B5B8-B8F0F59C7F5C}"/>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330E687-7E56-4021-A3F3-58481212CF7F}"/>
              </a:ext>
            </a:extLst>
          </p:cNvPr>
          <p:cNvSpPr>
            <a:spLocks noGrp="1"/>
          </p:cNvSpPr>
          <p:nvPr>
            <p:ph idx="1"/>
          </p:nvPr>
        </p:nvSpPr>
        <p:spPr>
          <a:xfrm>
            <a:off x="838200" y="1457325"/>
            <a:ext cx="10515600" cy="4719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xmlns="" id="{301E4BB3-0AD2-4816-AA19-80F365C4E4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206284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324E-932C-4C0D-B5B8-B8F0F59C7F5C}"/>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pic>
        <p:nvPicPr>
          <p:cNvPr id="6" name="Picture 5">
            <a:extLst>
              <a:ext uri="{FF2B5EF4-FFF2-40B4-BE49-F238E27FC236}">
                <a16:creationId xmlns:a16="http://schemas.microsoft.com/office/drawing/2014/main" xmlns="" id="{301E4BB3-0AD2-4816-AA19-80F365C4E4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1206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6E6EFC-EC84-4FE0-9434-8E19F8CF699E}"/>
              </a:ext>
            </a:extLst>
          </p:cNvPr>
          <p:cNvSpPr>
            <a:spLocks noGrp="1"/>
          </p:cNvSpPr>
          <p:nvPr>
            <p:ph sz="half" idx="1"/>
          </p:nvPr>
        </p:nvSpPr>
        <p:spPr>
          <a:xfrm>
            <a:off x="838200" y="1407319"/>
            <a:ext cx="5181600" cy="4769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BEAF891-08CF-489A-BC82-845494126388}"/>
              </a:ext>
            </a:extLst>
          </p:cNvPr>
          <p:cNvSpPr>
            <a:spLocks noGrp="1"/>
          </p:cNvSpPr>
          <p:nvPr>
            <p:ph sz="half" idx="2"/>
          </p:nvPr>
        </p:nvSpPr>
        <p:spPr>
          <a:xfrm>
            <a:off x="6172200" y="1407319"/>
            <a:ext cx="5181600" cy="4769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xmlns="" id="{344AC9EB-56DF-472F-83D0-A4DC38E403E2}"/>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pic>
        <p:nvPicPr>
          <p:cNvPr id="9" name="Picture 8">
            <a:extLst>
              <a:ext uri="{FF2B5EF4-FFF2-40B4-BE49-F238E27FC236}">
                <a16:creationId xmlns:a16="http://schemas.microsoft.com/office/drawing/2014/main" xmlns="" id="{301E4BB3-0AD2-4816-AA19-80F365C4E4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428222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44BBF-D784-4FFF-9C06-4F26A09167FC}"/>
              </a:ext>
            </a:extLst>
          </p:cNvPr>
          <p:cNvSpPr>
            <a:spLocks noGrp="1"/>
          </p:cNvSpPr>
          <p:nvPr>
            <p:ph type="title" hasCustomPrompt="1"/>
          </p:nvPr>
        </p:nvSpPr>
        <p:spPr>
          <a:xfrm>
            <a:off x="4106282" y="3053359"/>
            <a:ext cx="7468546" cy="2001019"/>
          </a:xfrm>
        </p:spPr>
        <p:txBody>
          <a:bodyPr anchor="ctr">
            <a:normAutofit/>
          </a:bodyPr>
          <a:lstStyle>
            <a:lvl1pPr algn="l">
              <a:defRPr sz="4400"/>
            </a:lvl1pPr>
          </a:lstStyle>
          <a:p>
            <a:r>
              <a:rPr lang="en-GB"/>
              <a:t>Enter section title here</a:t>
            </a:r>
          </a:p>
        </p:txBody>
      </p:sp>
      <p:pic>
        <p:nvPicPr>
          <p:cNvPr id="7" name="Picture 6">
            <a:extLst>
              <a:ext uri="{FF2B5EF4-FFF2-40B4-BE49-F238E27FC236}">
                <a16:creationId xmlns:a16="http://schemas.microsoft.com/office/drawing/2014/main" xmlns="" id="{342BD9FB-73F8-48D6-96FE-FD7EF2D9E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1" y="2963394"/>
            <a:ext cx="3957729" cy="3758081"/>
          </a:xfrm>
          <a:prstGeom prst="rect">
            <a:avLst/>
          </a:prstGeom>
        </p:spPr>
      </p:pic>
      <p:sp>
        <p:nvSpPr>
          <p:cNvPr id="8" name="Rectangle 7">
            <a:extLst>
              <a:ext uri="{FF2B5EF4-FFF2-40B4-BE49-F238E27FC236}">
                <a16:creationId xmlns:a16="http://schemas.microsoft.com/office/drawing/2014/main" xmlns="" id="{1E9E85F4-29D6-4698-A898-5A18B59831B4}"/>
              </a:ext>
            </a:extLst>
          </p:cNvPr>
          <p:cNvSpPr/>
          <p:nvPr userDrawn="1"/>
        </p:nvSpPr>
        <p:spPr>
          <a:xfrm>
            <a:off x="1" y="2240106"/>
            <a:ext cx="12192000"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xmlns="" id="{7C81A06E-E968-47FA-9C98-A0C99DB8DD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116" y="557784"/>
            <a:ext cx="3835006" cy="1410164"/>
          </a:xfrm>
          <a:prstGeom prst="rect">
            <a:avLst/>
          </a:prstGeom>
        </p:spPr>
      </p:pic>
    </p:spTree>
    <p:extLst>
      <p:ext uri="{BB962C8B-B14F-4D97-AF65-F5344CB8AC3E}">
        <p14:creationId xmlns:p14="http://schemas.microsoft.com/office/powerpoint/2010/main" val="46901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9EB45-DFB1-40BE-81B6-C99B0AE834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5BBA1FB-2061-4F95-8319-3752D4F15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41A3E30-BE65-4B83-959B-848192F8BB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03D9FB8-8322-4E87-B6C5-3352F2FA7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CFB27A-597E-4625-B6B7-C74E2168C0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205E970-9B81-4C05-8D34-550A09B5DDCC}"/>
              </a:ext>
            </a:extLst>
          </p:cNvPr>
          <p:cNvSpPr>
            <a:spLocks noGrp="1"/>
          </p:cNvSpPr>
          <p:nvPr>
            <p:ph type="dt" sz="half" idx="10"/>
          </p:nvPr>
        </p:nvSpPr>
        <p:spPr/>
        <p:txBody>
          <a:bodyPr/>
          <a:lstStyle/>
          <a:p>
            <a:fld id="{79AFC1C4-3FA9-4318-9B2A-FD68D3CBE7EA}" type="datetimeFigureOut">
              <a:rPr lang="en-GB" smtClean="0"/>
              <a:t>22/12/2022</a:t>
            </a:fld>
            <a:endParaRPr lang="en-GB" dirty="0"/>
          </a:p>
        </p:txBody>
      </p:sp>
      <p:sp>
        <p:nvSpPr>
          <p:cNvPr id="8" name="Footer Placeholder 7">
            <a:extLst>
              <a:ext uri="{FF2B5EF4-FFF2-40B4-BE49-F238E27FC236}">
                <a16:creationId xmlns:a16="http://schemas.microsoft.com/office/drawing/2014/main" xmlns="" id="{62C79179-7F71-4B9F-B1C6-9C9A0D04D13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7E33379E-0937-40C7-BAFC-D30F582B46CA}"/>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07341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2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E0624-1A37-4CED-937D-42EA7EF2D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2729010-E15F-4773-9B0E-3F6FFA79B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E04D111-5009-4E58-85E5-630D359BA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457DC12-4FAA-49DF-949D-D55333E41A9C}"/>
              </a:ext>
            </a:extLst>
          </p:cNvPr>
          <p:cNvSpPr>
            <a:spLocks noGrp="1"/>
          </p:cNvSpPr>
          <p:nvPr>
            <p:ph type="dt" sz="half" idx="10"/>
          </p:nvPr>
        </p:nvSpPr>
        <p:spPr/>
        <p:txBody>
          <a:bodyPr/>
          <a:lstStyle/>
          <a:p>
            <a:fld id="{79AFC1C4-3FA9-4318-9B2A-FD68D3CBE7EA}" type="datetimeFigureOut">
              <a:rPr lang="en-GB" smtClean="0"/>
              <a:t>22/12/2022</a:t>
            </a:fld>
            <a:endParaRPr lang="en-GB" dirty="0"/>
          </a:p>
        </p:txBody>
      </p:sp>
      <p:sp>
        <p:nvSpPr>
          <p:cNvPr id="6" name="Footer Placeholder 5">
            <a:extLst>
              <a:ext uri="{FF2B5EF4-FFF2-40B4-BE49-F238E27FC236}">
                <a16:creationId xmlns:a16="http://schemas.microsoft.com/office/drawing/2014/main" xmlns="" id="{CE9CDDF8-EC0E-4BF4-B533-45075374E0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01ADDF73-9848-4F22-9008-7A1793E32730}"/>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76927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A6CA3-4EE0-4E7C-B873-0C54A406F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68E7445-D808-4594-90E1-D01EF7E14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xmlns="" id="{0A929D90-202C-4527-889E-1B60E5E08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1C13010-ACBD-4567-AD19-A94CB72C74BF}"/>
              </a:ext>
            </a:extLst>
          </p:cNvPr>
          <p:cNvSpPr>
            <a:spLocks noGrp="1"/>
          </p:cNvSpPr>
          <p:nvPr>
            <p:ph type="dt" sz="half" idx="10"/>
          </p:nvPr>
        </p:nvSpPr>
        <p:spPr/>
        <p:txBody>
          <a:bodyPr/>
          <a:lstStyle/>
          <a:p>
            <a:fld id="{79AFC1C4-3FA9-4318-9B2A-FD68D3CBE7EA}" type="datetimeFigureOut">
              <a:rPr lang="en-GB" smtClean="0"/>
              <a:t>22/12/2022</a:t>
            </a:fld>
            <a:endParaRPr lang="en-GB" dirty="0"/>
          </a:p>
        </p:txBody>
      </p:sp>
      <p:sp>
        <p:nvSpPr>
          <p:cNvPr id="6" name="Footer Placeholder 5">
            <a:extLst>
              <a:ext uri="{FF2B5EF4-FFF2-40B4-BE49-F238E27FC236}">
                <a16:creationId xmlns:a16="http://schemas.microsoft.com/office/drawing/2014/main" xmlns="" id="{DF42CB4E-3EDE-43DD-9A51-3122D77517D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DF3D1E4C-0DCD-4169-A456-B99054303483}"/>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341235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07490B-BD64-43EE-AEE3-96B7157AC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9E43B71-A1BA-4387-86D0-A04C76B5F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5E3221E-D195-475A-BE03-EACDBA847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C1C4-3FA9-4318-9B2A-FD68D3CBE7EA}" type="datetimeFigureOut">
              <a:rPr lang="en-GB" smtClean="0"/>
              <a:t>22/12/2022</a:t>
            </a:fld>
            <a:endParaRPr lang="en-GB" dirty="0"/>
          </a:p>
        </p:txBody>
      </p:sp>
      <p:sp>
        <p:nvSpPr>
          <p:cNvPr id="5" name="Footer Placeholder 4">
            <a:extLst>
              <a:ext uri="{FF2B5EF4-FFF2-40B4-BE49-F238E27FC236}">
                <a16:creationId xmlns:a16="http://schemas.microsoft.com/office/drawing/2014/main" xmlns="" id="{450F2B39-C51D-4112-BE88-85E547EEA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50BD957C-66BC-4B0A-9428-224B148BC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0C66-A773-4080-833E-5DC42E8F66C2}" type="slidenum">
              <a:rPr lang="en-GB" smtClean="0"/>
              <a:t>‹#›</a:t>
            </a:fld>
            <a:endParaRPr lang="en-GB" dirty="0"/>
          </a:p>
        </p:txBody>
      </p:sp>
    </p:spTree>
    <p:extLst>
      <p:ext uri="{BB962C8B-B14F-4D97-AF65-F5344CB8AC3E}">
        <p14:creationId xmlns:p14="http://schemas.microsoft.com/office/powerpoint/2010/main" val="352475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1" r:id="rId5"/>
    <p:sldLayoutId id="2147483653"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3.xml"/><Relationship Id="rId4" Type="http://schemas.microsoft.com/office/2018/10/relationships/comments" Target="../comments/modernComment_411_647BBE6A.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18/10/relationships/comments" Target="../comments/modernComment_410_242F90C.xml"/></Relationships>
</file>

<file path=ppt/slides/_rels/slide15.xml.rels><?xml version="1.0" encoding="UTF-8" standalone="yes"?>
<Relationships xmlns="http://schemas.openxmlformats.org/package/2006/relationships"><Relationship Id="rId3" Type="http://schemas.openxmlformats.org/officeDocument/2006/relationships/hyperlink" Target="https://www.crowncommercial.gov.uk/agreements/RM6259"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18/10/relationships/comments" Target="../comments/modernComment_432_6884150D.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40E_879F9E17.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microsoft.com/office/2018/10/relationships/comments" Target="../comments/modernComment_436_6FC56F0B.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40B_1812F6EA.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18/10/relationships/comments" Target="../comments/modernComment_42A_B9DBF23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fcc-procurementhub.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18/10/relationships/comments" Target="../comments/modernComment_435_35DAA9AF.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44530E-AF5B-4C90-9528-4A3EB71AEEB1}"/>
              </a:ext>
            </a:extLst>
          </p:cNvPr>
          <p:cNvSpPr>
            <a:spLocks noGrp="1"/>
          </p:cNvSpPr>
          <p:nvPr>
            <p:ph type="ctrTitle"/>
          </p:nvPr>
        </p:nvSpPr>
        <p:spPr>
          <a:xfrm>
            <a:off x="4147026" y="2690978"/>
            <a:ext cx="6617494" cy="2392355"/>
          </a:xfrm>
        </p:spPr>
        <p:txBody>
          <a:bodyPr>
            <a:normAutofit/>
          </a:bodyPr>
          <a:lstStyle/>
          <a:p>
            <a:r>
              <a:rPr lang="en-GB" sz="3200" b="1" dirty="0">
                <a:latin typeface="Arial" panose="020B0604020202020204" pitchFamily="34" charset="0"/>
                <a:cs typeface="Arial" panose="020B0604020202020204" pitchFamily="34" charset="0"/>
              </a:rPr>
              <a:t>NFCC CAD and ICCS Supplier Engagement Day</a:t>
            </a:r>
            <a:endParaRPr lang="en-GB" sz="3200" b="1" dirty="0"/>
          </a:p>
        </p:txBody>
      </p:sp>
      <p:sp>
        <p:nvSpPr>
          <p:cNvPr id="4" name="TextBox 3"/>
          <p:cNvSpPr txBox="1"/>
          <p:nvPr/>
        </p:nvSpPr>
        <p:spPr>
          <a:xfrm>
            <a:off x="4886960" y="5394960"/>
            <a:ext cx="5435600" cy="369332"/>
          </a:xfrm>
          <a:prstGeom prst="rect">
            <a:avLst/>
          </a:prstGeom>
          <a:noFill/>
        </p:spPr>
        <p:txBody>
          <a:bodyPr wrap="square" rtlCol="0">
            <a:spAutoFit/>
          </a:bodyPr>
          <a:lstStyle/>
          <a:p>
            <a:r>
              <a:rPr lang="en-GB" dirty="0"/>
              <a:t>Closed Morning Session :   9.30am – 12pm</a:t>
            </a:r>
          </a:p>
        </p:txBody>
      </p:sp>
    </p:spTree>
    <p:extLst>
      <p:ext uri="{BB962C8B-B14F-4D97-AF65-F5344CB8AC3E}">
        <p14:creationId xmlns:p14="http://schemas.microsoft.com/office/powerpoint/2010/main" val="411968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54960" y="213361"/>
            <a:ext cx="5994400" cy="1792202"/>
          </a:xfrm>
          <a:prstGeom prst="roundRect">
            <a:avLst/>
          </a:prstGeom>
          <a:solidFill>
            <a:srgbClr val="B9DEFF"/>
          </a:soli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gn="just">
              <a:buFont typeface="Arial" panose="020B0604020202020204" pitchFamily="34" charset="0"/>
              <a:buChar char="•"/>
            </a:pPr>
            <a:r>
              <a:rPr lang="en-GB" sz="1400" dirty="0" smtClean="0">
                <a:solidFill>
                  <a:schemeClr val="tx1"/>
                </a:solidFill>
              </a:rPr>
              <a:t>Niche </a:t>
            </a:r>
            <a:r>
              <a:rPr lang="en-GB" sz="1400" dirty="0">
                <a:solidFill>
                  <a:schemeClr val="tx1"/>
                </a:solidFill>
              </a:rPr>
              <a:t>supplier market, although a number available offering differentiated service offerings;</a:t>
            </a:r>
          </a:p>
          <a:p>
            <a:pPr marL="92075" indent="-92075" algn="just">
              <a:buFont typeface="Arial" panose="020B0604020202020204" pitchFamily="34" charset="0"/>
              <a:buChar char="•"/>
            </a:pPr>
            <a:r>
              <a:rPr lang="en-GB" sz="1400" dirty="0">
                <a:solidFill>
                  <a:schemeClr val="tx1"/>
                </a:solidFill>
              </a:rPr>
              <a:t>Difficult for suppliers to break into the market due to capital costs, infrastructure and the niche service provided;</a:t>
            </a:r>
          </a:p>
          <a:p>
            <a:pPr marL="92075" indent="-92075" algn="just">
              <a:buFont typeface="Arial" panose="020B0604020202020204" pitchFamily="34" charset="0"/>
              <a:buChar char="•"/>
            </a:pPr>
            <a:r>
              <a:rPr lang="en-GB" sz="1400" dirty="0">
                <a:solidFill>
                  <a:schemeClr val="tx1"/>
                </a:solidFill>
              </a:rPr>
              <a:t>ESN restrictions make it more difficult for suppliers to enter market, particularly with fully cloud solutions;</a:t>
            </a:r>
          </a:p>
          <a:p>
            <a:pPr marL="92075" indent="-92075" algn="just">
              <a:buFont typeface="Arial" panose="020B0604020202020204" pitchFamily="34" charset="0"/>
              <a:buChar char="•"/>
            </a:pPr>
            <a:r>
              <a:rPr lang="en-GB" sz="1400" dirty="0">
                <a:solidFill>
                  <a:schemeClr val="tx1"/>
                </a:solidFill>
              </a:rPr>
              <a:t>Customer loyalty and </a:t>
            </a:r>
            <a:r>
              <a:rPr lang="en-GB" sz="1400" dirty="0" err="1">
                <a:solidFill>
                  <a:schemeClr val="tx1"/>
                </a:solidFill>
              </a:rPr>
              <a:t>Bluelight</a:t>
            </a:r>
            <a:r>
              <a:rPr lang="en-GB" sz="1400" dirty="0">
                <a:solidFill>
                  <a:schemeClr val="tx1"/>
                </a:solidFill>
              </a:rPr>
              <a:t> experience make it difficult to enter market</a:t>
            </a:r>
          </a:p>
        </p:txBody>
      </p:sp>
      <p:sp>
        <p:nvSpPr>
          <p:cNvPr id="6" name="Rounded Rectangle 5"/>
          <p:cNvSpPr/>
          <p:nvPr/>
        </p:nvSpPr>
        <p:spPr>
          <a:xfrm>
            <a:off x="2854960" y="5167704"/>
            <a:ext cx="5994400" cy="1552604"/>
          </a:xfrm>
          <a:prstGeom prst="roundRect">
            <a:avLst/>
          </a:prstGeom>
          <a:solidFill>
            <a:srgbClr val="B9DEFF"/>
          </a:solidFill>
          <a:ln>
            <a:solidFill>
              <a:srgbClr val="0070C0"/>
            </a:solid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gn="just">
              <a:buFont typeface="Arial" panose="020B0604020202020204" pitchFamily="34" charset="0"/>
              <a:buChar char="•"/>
            </a:pPr>
            <a:r>
              <a:rPr lang="en-GB" sz="1600" dirty="0" smtClean="0">
                <a:solidFill>
                  <a:schemeClr val="tx1"/>
                </a:solidFill>
              </a:rPr>
              <a:t>No </a:t>
            </a:r>
            <a:r>
              <a:rPr lang="en-GB" sz="1600" dirty="0">
                <a:solidFill>
                  <a:schemeClr val="tx1"/>
                </a:solidFill>
              </a:rPr>
              <a:t>threat of substitutes for such a system, other than a manual process</a:t>
            </a:r>
            <a:r>
              <a:rPr lang="en-GB" sz="1050" dirty="0">
                <a:solidFill>
                  <a:schemeClr val="tx1"/>
                </a:solidFill>
              </a:rPr>
              <a:t>.</a:t>
            </a:r>
          </a:p>
        </p:txBody>
      </p:sp>
      <p:sp>
        <p:nvSpPr>
          <p:cNvPr id="8" name="Rounded Rectangle 7"/>
          <p:cNvSpPr/>
          <p:nvPr/>
        </p:nvSpPr>
        <p:spPr>
          <a:xfrm>
            <a:off x="8393648" y="2342492"/>
            <a:ext cx="3670716" cy="2575015"/>
          </a:xfrm>
          <a:prstGeom prst="roundRect">
            <a:avLst/>
          </a:prstGeom>
          <a:solidFill>
            <a:schemeClr val="accent1">
              <a:lumMod val="20000"/>
              <a:lumOff val="8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00" u="sng" dirty="0">
              <a:solidFill>
                <a:schemeClr val="tx1"/>
              </a:solidFill>
            </a:endParaRPr>
          </a:p>
          <a:p>
            <a:pPr marL="92075" indent="-92075" algn="just" defTabSz="1028700">
              <a:buFont typeface="Arial" panose="020B0604020202020204" pitchFamily="34" charset="0"/>
              <a:buChar char="•"/>
            </a:pPr>
            <a:r>
              <a:rPr lang="en-GB" sz="1400" dirty="0">
                <a:solidFill>
                  <a:schemeClr val="tx1"/>
                </a:solidFill>
              </a:rPr>
              <a:t>Although a limited market, a number of suppliers trying to break into particular blue light sectors, increasing Buyer Power – particularly if current uptake is low in sector;</a:t>
            </a:r>
          </a:p>
          <a:p>
            <a:pPr marL="92075" indent="-92075" algn="just" defTabSz="1028700">
              <a:buFont typeface="Arial" panose="020B0604020202020204" pitchFamily="34" charset="0"/>
              <a:buChar char="•"/>
            </a:pPr>
            <a:r>
              <a:rPr lang="en-GB" sz="1400" dirty="0">
                <a:solidFill>
                  <a:schemeClr val="tx1"/>
                </a:solidFill>
              </a:rPr>
              <a:t>Spend is high, with long contractual term</a:t>
            </a:r>
            <a:r>
              <a:rPr lang="en-GB" sz="1200" dirty="0">
                <a:solidFill>
                  <a:schemeClr val="tx1"/>
                </a:solidFill>
              </a:rPr>
              <a:t>;</a:t>
            </a:r>
          </a:p>
          <a:p>
            <a:pPr marL="92075" indent="-92075" algn="just" defTabSz="1028700">
              <a:buFont typeface="Arial" panose="020B0604020202020204" pitchFamily="34" charset="0"/>
              <a:buChar char="•"/>
            </a:pPr>
            <a:endParaRPr lang="en-GB" sz="1050" dirty="0">
              <a:solidFill>
                <a:schemeClr val="tx1"/>
              </a:solidFill>
            </a:endParaRPr>
          </a:p>
          <a:p>
            <a:pPr marL="92075" indent="-92075" algn="just" defTabSz="1028700">
              <a:buFont typeface="Arial" panose="020B0604020202020204" pitchFamily="34" charset="0"/>
              <a:buChar char="•"/>
            </a:pPr>
            <a:endParaRPr lang="en-GB" sz="1050" dirty="0">
              <a:solidFill>
                <a:schemeClr val="tx1"/>
              </a:solidFill>
            </a:endParaRPr>
          </a:p>
          <a:p>
            <a:pPr algn="ctr" defTabSz="1028700">
              <a:buFont typeface="Arial" panose="020B0604020202020204" pitchFamily="34" charset="0"/>
              <a:buChar char="•"/>
            </a:pPr>
            <a:endParaRPr lang="en-GB" sz="900" dirty="0">
              <a:solidFill>
                <a:schemeClr val="tx1"/>
              </a:solidFill>
            </a:endParaRPr>
          </a:p>
        </p:txBody>
      </p:sp>
      <p:sp>
        <p:nvSpPr>
          <p:cNvPr id="9" name="Rounded Rectangle 8"/>
          <p:cNvSpPr/>
          <p:nvPr/>
        </p:nvSpPr>
        <p:spPr>
          <a:xfrm>
            <a:off x="109207" y="2327991"/>
            <a:ext cx="3541151" cy="2589516"/>
          </a:xfrm>
          <a:prstGeom prst="roundRect">
            <a:avLst/>
          </a:prstGeom>
          <a:solidFill>
            <a:srgbClr val="B9DEFF"/>
          </a:solidFill>
          <a:ln>
            <a:solidFill>
              <a:srgbClr val="0070C0"/>
            </a:solid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gn="just">
              <a:buFont typeface="Arial" panose="020B0604020202020204" pitchFamily="34" charset="0"/>
              <a:buChar char="•"/>
            </a:pPr>
            <a:r>
              <a:rPr lang="en-GB" sz="1400" dirty="0" smtClean="0">
                <a:solidFill>
                  <a:schemeClr val="tx1"/>
                </a:solidFill>
              </a:rPr>
              <a:t>Moderate </a:t>
            </a:r>
            <a:r>
              <a:rPr lang="en-GB" sz="1400" dirty="0">
                <a:solidFill>
                  <a:schemeClr val="tx1"/>
                </a:solidFill>
              </a:rPr>
              <a:t>number of suppliers with services differentiated to increase Suppliers competitive advantage;</a:t>
            </a:r>
          </a:p>
          <a:p>
            <a:pPr marL="92075" indent="-92075" algn="just">
              <a:buFont typeface="Arial" panose="020B0604020202020204" pitchFamily="34" charset="0"/>
              <a:buChar char="•"/>
            </a:pPr>
            <a:r>
              <a:rPr lang="en-GB" sz="1400" dirty="0">
                <a:solidFill>
                  <a:schemeClr val="tx1"/>
                </a:solidFill>
              </a:rPr>
              <a:t>Switching costs are high, increasing supplier power;</a:t>
            </a:r>
          </a:p>
          <a:p>
            <a:pPr marL="92075" indent="-92075" algn="just">
              <a:buFont typeface="Arial" panose="020B0604020202020204" pitchFamily="34" charset="0"/>
              <a:buChar char="•"/>
            </a:pPr>
            <a:r>
              <a:rPr lang="en-GB" sz="1400" dirty="0">
                <a:solidFill>
                  <a:schemeClr val="tx1"/>
                </a:solidFill>
              </a:rPr>
              <a:t>Not just blue light, but other services requiring dispatch systems;</a:t>
            </a:r>
          </a:p>
          <a:p>
            <a:pPr marL="92075" indent="-92075" algn="just">
              <a:buFont typeface="Arial" panose="020B0604020202020204" pitchFamily="34" charset="0"/>
              <a:buChar char="•"/>
            </a:pPr>
            <a:r>
              <a:rPr lang="en-GB" sz="1400" dirty="0">
                <a:solidFill>
                  <a:schemeClr val="tx1"/>
                </a:solidFill>
              </a:rPr>
              <a:t>May be limited number of substitutes offering bespoke needs of the fire sector</a:t>
            </a:r>
          </a:p>
        </p:txBody>
      </p:sp>
      <p:sp>
        <p:nvSpPr>
          <p:cNvPr id="10" name="Rounded Rectangle 9"/>
          <p:cNvSpPr/>
          <p:nvPr/>
        </p:nvSpPr>
        <p:spPr>
          <a:xfrm>
            <a:off x="3984805" y="2342492"/>
            <a:ext cx="3966412" cy="2521567"/>
          </a:xfrm>
          <a:prstGeom prst="roundRect">
            <a:avLst/>
          </a:prstGeom>
          <a:solidFill>
            <a:schemeClr val="tx2">
              <a:lumMod val="40000"/>
              <a:lumOff val="60000"/>
            </a:schemeClr>
          </a:solidFill>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gn="just">
              <a:buFont typeface="Arial" panose="020B0604020202020204" pitchFamily="34" charset="0"/>
              <a:buChar char="•"/>
            </a:pPr>
            <a:r>
              <a:rPr lang="en-GB" sz="1400" dirty="0" smtClean="0">
                <a:solidFill>
                  <a:schemeClr val="tx1"/>
                </a:solidFill>
              </a:rPr>
              <a:t>Moderate </a:t>
            </a:r>
            <a:r>
              <a:rPr lang="en-GB" sz="1400" dirty="0">
                <a:solidFill>
                  <a:schemeClr val="tx1"/>
                </a:solidFill>
              </a:rPr>
              <a:t>level of competitive rivalry, mainly due to the high outlay and long contractual terms, due to the high switching costs.</a:t>
            </a:r>
          </a:p>
          <a:p>
            <a:pPr marL="92075" indent="-92075" algn="just">
              <a:buFont typeface="Arial" panose="020B0604020202020204" pitchFamily="34" charset="0"/>
              <a:buChar char="•"/>
            </a:pPr>
            <a:r>
              <a:rPr lang="en-GB" sz="1400" dirty="0">
                <a:solidFill>
                  <a:schemeClr val="tx1"/>
                </a:solidFill>
              </a:rPr>
              <a:t>Suppliers wishing to break into the Fire Sector will be highly competitive.</a:t>
            </a:r>
          </a:p>
          <a:p>
            <a:pPr marL="92075" indent="-92075" algn="just">
              <a:buFont typeface="Arial" panose="020B0604020202020204" pitchFamily="34" charset="0"/>
              <a:buChar char="•"/>
            </a:pPr>
            <a:r>
              <a:rPr lang="en-GB" sz="1400" dirty="0">
                <a:solidFill>
                  <a:schemeClr val="tx1"/>
                </a:solidFill>
              </a:rPr>
              <a:t>Customer loyalty can be high, with long term agreements in place, resulting in suppliers not being afforded the opportunity to compete</a:t>
            </a:r>
            <a:r>
              <a:rPr lang="en-GB" sz="1100" dirty="0">
                <a:solidFill>
                  <a:schemeClr val="tx1"/>
                </a:solidFill>
              </a:rPr>
              <a:t>.</a:t>
            </a:r>
          </a:p>
        </p:txBody>
      </p:sp>
      <p:sp>
        <p:nvSpPr>
          <p:cNvPr id="11" name="Left Arrow 10"/>
          <p:cNvSpPr/>
          <p:nvPr/>
        </p:nvSpPr>
        <p:spPr>
          <a:xfrm>
            <a:off x="7999753" y="3207368"/>
            <a:ext cx="297033" cy="504056"/>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3670711" y="3196367"/>
            <a:ext cx="293741" cy="526058"/>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5724980" y="2047854"/>
            <a:ext cx="436112" cy="250604"/>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a:off x="5724980" y="4895579"/>
            <a:ext cx="432048" cy="237121"/>
          </a:xfrm>
          <a:prstGeom prst="up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rot="20956330">
            <a:off x="8803995" y="2712882"/>
            <a:ext cx="2850023" cy="1569660"/>
          </a:xfrm>
          <a:prstGeom prst="rect">
            <a:avLst/>
          </a:prstGeom>
          <a:noFill/>
        </p:spPr>
        <p:txBody>
          <a:bodyPr wrap="square" lIns="91440" tIns="45720" rIns="91440" bIns="45720">
            <a:spAutoFit/>
          </a:bodyPr>
          <a:lstStyle/>
          <a:p>
            <a:pPr algn="ctr"/>
            <a:r>
              <a:rPr lang="en-GB" sz="4800" b="1" dirty="0">
                <a:ln w="9525">
                  <a:solidFill>
                    <a:schemeClr val="bg1"/>
                  </a:solidFill>
                  <a:prstDash val="solid"/>
                </a:ln>
                <a:solidFill>
                  <a:srgbClr val="E11B22"/>
                </a:solidFill>
                <a:effectLst>
                  <a:outerShdw blurRad="12700" dist="38100" dir="2700000" algn="tl" rotWithShape="0">
                    <a:schemeClr val="bg1">
                      <a:lumMod val="50000"/>
                    </a:schemeClr>
                  </a:outerShdw>
                </a:effectLst>
              </a:rPr>
              <a:t>Buyer </a:t>
            </a:r>
          </a:p>
          <a:p>
            <a:pPr algn="ctr"/>
            <a:r>
              <a:rPr lang="en-GB" sz="4800" b="1" dirty="0">
                <a:ln w="9525">
                  <a:solidFill>
                    <a:schemeClr val="bg1"/>
                  </a:solidFill>
                  <a:prstDash val="solid"/>
                </a:ln>
                <a:solidFill>
                  <a:srgbClr val="E11B22"/>
                </a:solidFill>
                <a:effectLst>
                  <a:outerShdw blurRad="12700" dist="38100" dir="2700000" algn="tl" rotWithShape="0">
                    <a:schemeClr val="bg1">
                      <a:lumMod val="50000"/>
                    </a:schemeClr>
                  </a:outerShdw>
                </a:effectLst>
              </a:rPr>
              <a:t>Power</a:t>
            </a:r>
          </a:p>
        </p:txBody>
      </p:sp>
      <p:sp>
        <p:nvSpPr>
          <p:cNvPr id="18" name="Rectangle 17"/>
          <p:cNvSpPr/>
          <p:nvPr/>
        </p:nvSpPr>
        <p:spPr>
          <a:xfrm rot="20956330">
            <a:off x="421930" y="3035537"/>
            <a:ext cx="2850023" cy="1569660"/>
          </a:xfrm>
          <a:prstGeom prst="rect">
            <a:avLst/>
          </a:prstGeom>
          <a:noFill/>
        </p:spPr>
        <p:txBody>
          <a:bodyPr wrap="square" lIns="91440" tIns="45720" rIns="91440" bIns="45720">
            <a:spAutoFit/>
          </a:bodyPr>
          <a:lstStyle/>
          <a:p>
            <a:pPr algn="ctr"/>
            <a:r>
              <a:rPr lang="en-GB" sz="4800" b="1" dirty="0">
                <a:ln w="9525">
                  <a:solidFill>
                    <a:schemeClr val="bg1"/>
                  </a:solidFill>
                  <a:prstDash val="solid"/>
                </a:ln>
                <a:solidFill>
                  <a:srgbClr val="E11B22"/>
                </a:solidFill>
                <a:effectLst>
                  <a:outerShdw blurRad="12700" dist="38100" dir="2700000" algn="tl" rotWithShape="0">
                    <a:schemeClr val="bg1">
                      <a:lumMod val="50000"/>
                    </a:schemeClr>
                  </a:outerShdw>
                </a:effectLst>
              </a:rPr>
              <a:t>Supplier </a:t>
            </a:r>
          </a:p>
          <a:p>
            <a:pPr algn="ctr"/>
            <a:r>
              <a:rPr lang="en-GB" sz="4800" b="1" dirty="0">
                <a:ln w="9525">
                  <a:solidFill>
                    <a:schemeClr val="bg1"/>
                  </a:solidFill>
                  <a:prstDash val="solid"/>
                </a:ln>
                <a:solidFill>
                  <a:srgbClr val="E11B22"/>
                </a:solidFill>
                <a:effectLst>
                  <a:outerShdw blurRad="12700" dist="38100" dir="2700000" algn="tl" rotWithShape="0">
                    <a:schemeClr val="bg1">
                      <a:lumMod val="50000"/>
                    </a:schemeClr>
                  </a:outerShdw>
                </a:effectLst>
              </a:rPr>
              <a:t>Power</a:t>
            </a:r>
          </a:p>
        </p:txBody>
      </p:sp>
      <p:sp>
        <p:nvSpPr>
          <p:cNvPr id="19" name="Rectangle 18"/>
          <p:cNvSpPr/>
          <p:nvPr/>
        </p:nvSpPr>
        <p:spPr>
          <a:xfrm rot="20956330">
            <a:off x="4104097" y="5126632"/>
            <a:ext cx="3693911" cy="1569660"/>
          </a:xfrm>
          <a:prstGeom prst="rect">
            <a:avLst/>
          </a:prstGeom>
          <a:noFill/>
        </p:spPr>
        <p:txBody>
          <a:bodyPr wrap="square" lIns="91440" tIns="45720" rIns="91440" bIns="45720">
            <a:spAutoFit/>
          </a:bodyPr>
          <a:lstStyle/>
          <a:p>
            <a:pPr algn="ctr"/>
            <a:r>
              <a:rPr lang="en-GB" sz="4800" b="1" dirty="0">
                <a:ln w="9525">
                  <a:solidFill>
                    <a:schemeClr val="bg1"/>
                  </a:solidFill>
                  <a:prstDash val="solid"/>
                </a:ln>
                <a:solidFill>
                  <a:srgbClr val="E11B22"/>
                </a:solidFill>
                <a:effectLst>
                  <a:outerShdw blurRad="12700" dist="38100" dir="2700000" algn="tl" rotWithShape="0">
                    <a:schemeClr val="bg1">
                      <a:lumMod val="50000"/>
                    </a:schemeClr>
                  </a:outerShdw>
                </a:effectLst>
              </a:rPr>
              <a:t>Threat of substitutes</a:t>
            </a:r>
          </a:p>
        </p:txBody>
      </p:sp>
      <p:sp>
        <p:nvSpPr>
          <p:cNvPr id="20" name="Rectangle 19"/>
          <p:cNvSpPr/>
          <p:nvPr/>
        </p:nvSpPr>
        <p:spPr>
          <a:xfrm rot="21023230">
            <a:off x="3451272" y="324632"/>
            <a:ext cx="4743209" cy="1569660"/>
          </a:xfrm>
          <a:prstGeom prst="rect">
            <a:avLst/>
          </a:prstGeom>
          <a:noFill/>
        </p:spPr>
        <p:txBody>
          <a:bodyPr wrap="square" lIns="91440" tIns="45720" rIns="91440" bIns="45720">
            <a:spAutoFit/>
          </a:bodyPr>
          <a:lstStyle/>
          <a:p>
            <a:pPr algn="ctr"/>
            <a:r>
              <a:rPr lang="en-GB" sz="4800" b="1" dirty="0">
                <a:ln w="9525">
                  <a:solidFill>
                    <a:schemeClr val="bg1"/>
                  </a:solidFill>
                  <a:prstDash val="solid"/>
                </a:ln>
                <a:solidFill>
                  <a:srgbClr val="E11B22"/>
                </a:solidFill>
                <a:effectLst>
                  <a:outerShdw blurRad="12700" dist="38100" dir="2700000" algn="tl" rotWithShape="0">
                    <a:schemeClr val="bg1">
                      <a:lumMod val="50000"/>
                    </a:schemeClr>
                  </a:outerShdw>
                </a:effectLst>
              </a:rPr>
              <a:t>Threat of new entrants</a:t>
            </a:r>
          </a:p>
        </p:txBody>
      </p:sp>
      <p:sp>
        <p:nvSpPr>
          <p:cNvPr id="16" name="Rectangle 15"/>
          <p:cNvSpPr/>
          <p:nvPr/>
        </p:nvSpPr>
        <p:spPr>
          <a:xfrm rot="20956330">
            <a:off x="3433484" y="2488660"/>
            <a:ext cx="4882420" cy="2123658"/>
          </a:xfrm>
          <a:prstGeom prst="rect">
            <a:avLst/>
          </a:prstGeom>
          <a:noFill/>
        </p:spPr>
        <p:txBody>
          <a:bodyPr wrap="square" lIns="91440" tIns="45720" rIns="91440" bIns="45720">
            <a:spAutoFit/>
          </a:bodyPr>
          <a:lstStyle/>
          <a:p>
            <a:pPr algn="ctr"/>
            <a:r>
              <a:rPr lang="en-GB" sz="4400" b="1" dirty="0" smtClean="0">
                <a:ln w="9525">
                  <a:solidFill>
                    <a:schemeClr val="bg1"/>
                  </a:solidFill>
                  <a:prstDash val="solid"/>
                </a:ln>
                <a:effectLst>
                  <a:outerShdw blurRad="12700" dist="38100" dir="2700000" algn="tl" rotWithShape="0">
                    <a:schemeClr val="bg1">
                      <a:lumMod val="50000"/>
                    </a:schemeClr>
                  </a:outerShdw>
                </a:effectLst>
              </a:rPr>
              <a:t>Good competitive </a:t>
            </a:r>
          </a:p>
          <a:p>
            <a:pPr algn="ctr"/>
            <a:r>
              <a:rPr lang="en-GB" sz="4400" b="1" dirty="0" smtClean="0">
                <a:ln w="9525">
                  <a:solidFill>
                    <a:schemeClr val="bg1"/>
                  </a:solidFill>
                  <a:prstDash val="solid"/>
                </a:ln>
                <a:effectLst>
                  <a:outerShdw blurRad="12700" dist="38100" dir="2700000" algn="tl" rotWithShape="0">
                    <a:schemeClr val="bg1">
                      <a:lumMod val="50000"/>
                    </a:schemeClr>
                  </a:outerShdw>
                </a:effectLst>
              </a:rPr>
              <a:t>opportunity in this space</a:t>
            </a:r>
            <a:endParaRPr lang="en-GB" sz="4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518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Commercial Overview</a:t>
            </a:r>
          </a:p>
        </p:txBody>
      </p:sp>
      <p:sp>
        <p:nvSpPr>
          <p:cNvPr id="3" name="Content Placeholder 2"/>
          <p:cNvSpPr>
            <a:spLocks noGrp="1"/>
          </p:cNvSpPr>
          <p:nvPr>
            <p:ph idx="1"/>
          </p:nvPr>
        </p:nvSpPr>
        <p:spPr>
          <a:xfrm>
            <a:off x="304800" y="1373185"/>
            <a:ext cx="11206480" cy="5166995"/>
          </a:xfrm>
        </p:spPr>
        <p:txBody>
          <a:bodyPr>
            <a:normAutofit/>
          </a:bodyPr>
          <a:lstStyle/>
          <a:p>
            <a:pPr marL="0" indent="0">
              <a:buNone/>
            </a:pPr>
            <a:r>
              <a:rPr lang="en-GB" b="1" dirty="0">
                <a:cs typeface="Arial" panose="020B0604020202020204" pitchFamily="34" charset="0"/>
              </a:rPr>
              <a:t>Industry </a:t>
            </a:r>
            <a:r>
              <a:rPr lang="en-GB" b="1" dirty="0" smtClean="0">
                <a:cs typeface="Arial" panose="020B0604020202020204" pitchFamily="34" charset="0"/>
              </a:rPr>
              <a:t>feedback</a:t>
            </a:r>
            <a:endParaRPr lang="en-GB" b="1" dirty="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cs typeface="Arial" panose="020B0604020202020204" pitchFamily="34" charset="0"/>
            </a:endParaRPr>
          </a:p>
          <a:p>
            <a:endParaRPr lang="en-US" dirty="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cs typeface="Arial" panose="020B0604020202020204" pitchFamily="34" charset="0"/>
            </a:endParaRPr>
          </a:p>
        </p:txBody>
      </p:sp>
      <p:sp>
        <p:nvSpPr>
          <p:cNvPr id="4" name="Rounded Rectangular Callout 3"/>
          <p:cNvSpPr/>
          <p:nvPr/>
        </p:nvSpPr>
        <p:spPr>
          <a:xfrm>
            <a:off x="3601897" y="1905002"/>
            <a:ext cx="2511966" cy="982760"/>
          </a:xfrm>
          <a:prstGeom prst="wedgeRoundRectCallout">
            <a:avLst>
              <a:gd name="adj1" fmla="val -37719"/>
              <a:gd name="adj2" fmla="val 7025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cs typeface="Arial" panose="020B0604020202020204" pitchFamily="34" charset="0"/>
              </a:rPr>
              <a:t>Contractual Terms not appropriate/fit for purpose for market…</a:t>
            </a:r>
          </a:p>
        </p:txBody>
      </p:sp>
      <p:sp>
        <p:nvSpPr>
          <p:cNvPr id="6" name="Rounded Rectangular Callout 5"/>
          <p:cNvSpPr/>
          <p:nvPr/>
        </p:nvSpPr>
        <p:spPr>
          <a:xfrm rot="20914399">
            <a:off x="5769502" y="3570439"/>
            <a:ext cx="2646475" cy="1099645"/>
          </a:xfrm>
          <a:prstGeom prst="wedgeRoundRectCallout">
            <a:avLst>
              <a:gd name="adj1" fmla="val -43410"/>
              <a:gd name="adj2" fmla="val -72963"/>
              <a:gd name="adj3" fmla="val 16667"/>
            </a:avLst>
          </a:prstGeom>
          <a:solidFill>
            <a:srgbClr val="5F8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Constant re-use of ‘old’ or out of date specifications…</a:t>
            </a:r>
            <a:endParaRPr lang="en-GB" dirty="0"/>
          </a:p>
        </p:txBody>
      </p:sp>
      <p:sp>
        <p:nvSpPr>
          <p:cNvPr id="7" name="Rounded Rectangular Callout 6"/>
          <p:cNvSpPr/>
          <p:nvPr/>
        </p:nvSpPr>
        <p:spPr>
          <a:xfrm rot="445536">
            <a:off x="9243399" y="1598707"/>
            <a:ext cx="2557060" cy="850137"/>
          </a:xfrm>
          <a:prstGeom prst="wedgeRoundRectCallout">
            <a:avLst>
              <a:gd name="adj1" fmla="val -1486"/>
              <a:gd name="adj2" fmla="val 809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cs typeface="Arial" panose="020B0604020202020204" pitchFamily="34" charset="0"/>
              </a:rPr>
              <a:t>Early market engagement seems to be feared…</a:t>
            </a:r>
          </a:p>
        </p:txBody>
      </p:sp>
      <p:sp>
        <p:nvSpPr>
          <p:cNvPr id="9" name="Rounded Rectangular Callout 8"/>
          <p:cNvSpPr/>
          <p:nvPr/>
        </p:nvSpPr>
        <p:spPr>
          <a:xfrm rot="21001608">
            <a:off x="370353" y="2235989"/>
            <a:ext cx="2536059" cy="978299"/>
          </a:xfrm>
          <a:prstGeom prst="wedgeRoundRectCallout">
            <a:avLst>
              <a:gd name="adj1" fmla="val 2243"/>
              <a:gd name="adj2" fmla="val 72107"/>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cs typeface="Arial" panose="020B0604020202020204" pitchFamily="34" charset="0"/>
              </a:rPr>
              <a:t>Future roadmaps and requirements not always considered…</a:t>
            </a:r>
          </a:p>
        </p:txBody>
      </p:sp>
      <p:sp>
        <p:nvSpPr>
          <p:cNvPr id="10" name="Rounded Rectangular Callout 9"/>
          <p:cNvSpPr/>
          <p:nvPr/>
        </p:nvSpPr>
        <p:spPr>
          <a:xfrm>
            <a:off x="203201" y="5183344"/>
            <a:ext cx="8900160" cy="1414779"/>
          </a:xfrm>
          <a:prstGeom prst="wedgeRoundRectCallout">
            <a:avLst>
              <a:gd name="adj1" fmla="val -47873"/>
              <a:gd name="adj2" fmla="val -85664"/>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cs typeface="Arial" panose="020B0604020202020204" pitchFamily="34" charset="0"/>
              </a:rPr>
              <a:t>CMA report 2/12/22 </a:t>
            </a:r>
            <a:r>
              <a:rPr lang="en-US" dirty="0">
                <a:cs typeface="Arial" panose="020B0604020202020204" pitchFamily="34" charset="0"/>
              </a:rPr>
              <a:t>– </a:t>
            </a:r>
            <a:r>
              <a:rPr lang="en-US" i="1" dirty="0">
                <a:cs typeface="Arial" panose="020B0604020202020204" pitchFamily="34" charset="0"/>
              </a:rPr>
              <a:t>one competitor “</a:t>
            </a:r>
            <a:r>
              <a:rPr lang="en-US" i="1" dirty="0"/>
              <a:t>told us that the trend towards cloud-based deployment is strongest in the fire and rescue sector, where customers tend to ask for this as a managed service.”</a:t>
            </a:r>
            <a:endParaRPr lang="en-US" i="1" dirty="0">
              <a:cs typeface="Arial" panose="020B0604020202020204" pitchFamily="34" charset="0"/>
            </a:endParaRPr>
          </a:p>
        </p:txBody>
      </p:sp>
      <p:sp>
        <p:nvSpPr>
          <p:cNvPr id="12" name="Rounded Rectangular Callout 11"/>
          <p:cNvSpPr/>
          <p:nvPr/>
        </p:nvSpPr>
        <p:spPr>
          <a:xfrm rot="721939">
            <a:off x="9399463" y="4853511"/>
            <a:ext cx="2223730" cy="759953"/>
          </a:xfrm>
          <a:prstGeom prst="wedgeRoundRectCallout">
            <a:avLst>
              <a:gd name="adj1" fmla="val 51202"/>
              <a:gd name="adj2" fmla="val -9547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cs typeface="Arial" panose="020B0604020202020204" pitchFamily="34" charset="0"/>
              </a:rPr>
              <a:t>Short delivery timescales = risk…</a:t>
            </a:r>
          </a:p>
        </p:txBody>
      </p:sp>
      <p:sp>
        <p:nvSpPr>
          <p:cNvPr id="13" name="Rounded Rectangular Callout 12"/>
          <p:cNvSpPr/>
          <p:nvPr/>
        </p:nvSpPr>
        <p:spPr>
          <a:xfrm rot="910958">
            <a:off x="6554819" y="1609916"/>
            <a:ext cx="2511966" cy="1345877"/>
          </a:xfrm>
          <a:prstGeom prst="wedgeRoundRectCallout">
            <a:avLst>
              <a:gd name="adj1" fmla="val 42364"/>
              <a:gd name="adj2" fmla="val 65086"/>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cs typeface="Arial" panose="020B0604020202020204" pitchFamily="34" charset="0"/>
              </a:rPr>
              <a:t>Expectations of long term fixed pricing not feasible.  Risk premium will be built into cost…</a:t>
            </a:r>
          </a:p>
        </p:txBody>
      </p:sp>
      <p:sp>
        <p:nvSpPr>
          <p:cNvPr id="14" name="Rounded Rectangular Callout 13"/>
          <p:cNvSpPr/>
          <p:nvPr/>
        </p:nvSpPr>
        <p:spPr>
          <a:xfrm rot="799904">
            <a:off x="2318226" y="3685444"/>
            <a:ext cx="2646475" cy="1099645"/>
          </a:xfrm>
          <a:prstGeom prst="wedgeRoundRectCallout">
            <a:avLst>
              <a:gd name="adj1" fmla="val -43410"/>
              <a:gd name="adj2" fmla="val -72963"/>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Short timescales for tender return may result in no bid…</a:t>
            </a:r>
            <a:endParaRPr lang="en-GB" dirty="0"/>
          </a:p>
        </p:txBody>
      </p:sp>
      <p:sp>
        <p:nvSpPr>
          <p:cNvPr id="15" name="Rounded Rectangular Callout 14"/>
          <p:cNvSpPr/>
          <p:nvPr/>
        </p:nvSpPr>
        <p:spPr>
          <a:xfrm rot="20914399">
            <a:off x="9338460" y="3141518"/>
            <a:ext cx="2646475" cy="1099645"/>
          </a:xfrm>
          <a:prstGeom prst="wedgeRoundRectCallout">
            <a:avLst>
              <a:gd name="adj1" fmla="val -43410"/>
              <a:gd name="adj2" fmla="val -7296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Tender publication over holidays not good…</a:t>
            </a:r>
            <a:endParaRPr lang="en-GB" dirty="0"/>
          </a:p>
        </p:txBody>
      </p:sp>
    </p:spTree>
    <p:extLst>
      <p:ext uri="{BB962C8B-B14F-4D97-AF65-F5344CB8AC3E}">
        <p14:creationId xmlns:p14="http://schemas.microsoft.com/office/powerpoint/2010/main" val="238489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Market </a:t>
            </a:r>
            <a:r>
              <a:rPr lang="en-GB" sz="2800" b="1" dirty="0" smtClean="0">
                <a:latin typeface="Arial" panose="020B0604020202020204" pitchFamily="34" charset="0"/>
                <a:cs typeface="Arial" panose="020B0604020202020204" pitchFamily="34" charset="0"/>
              </a:rPr>
              <a:t>engagement </a:t>
            </a:r>
            <a:endParaRPr lang="en-GB" sz="2800" b="1" dirty="0">
              <a:latin typeface="Arial" panose="020B0604020202020204" pitchFamily="34" charset="0"/>
              <a:cs typeface="Arial" panose="020B0604020202020204" pitchFamily="34" charset="0"/>
            </a:endParaRPr>
          </a:p>
        </p:txBody>
      </p:sp>
      <p:sp>
        <p:nvSpPr>
          <p:cNvPr id="4" name="Rectangle 3"/>
          <p:cNvSpPr/>
          <p:nvPr/>
        </p:nvSpPr>
        <p:spPr>
          <a:xfrm>
            <a:off x="958531" y="1341180"/>
            <a:ext cx="9993949" cy="4062651"/>
          </a:xfrm>
          <a:prstGeom prst="rect">
            <a:avLst/>
          </a:prstGeom>
        </p:spPr>
        <p:txBody>
          <a:bodyPr wrap="square">
            <a:spAutoFit/>
          </a:bodyPr>
          <a:lstStyle/>
          <a:p>
            <a:r>
              <a:rPr lang="en-US" sz="2400" dirty="0"/>
              <a:t>Market engagement is a process that allows you, at all stages of procurement to:</a:t>
            </a:r>
          </a:p>
          <a:p>
            <a:r>
              <a:rPr lang="en-US" sz="2400" dirty="0"/>
              <a:t> </a:t>
            </a:r>
          </a:p>
          <a:p>
            <a:r>
              <a:rPr lang="en-US" sz="2400" dirty="0"/>
              <a:t>communicate your needs or requirements to suppliers </a:t>
            </a:r>
          </a:p>
          <a:p>
            <a:pPr marL="342900" indent="-342900">
              <a:buFont typeface="Wingdings" panose="05000000000000000000" pitchFamily="2" charset="2"/>
              <a:buChar char="ü"/>
            </a:pPr>
            <a:endParaRPr lang="en-US" sz="2400" dirty="0"/>
          </a:p>
          <a:p>
            <a:r>
              <a:rPr lang="en-US" sz="2400" dirty="0"/>
              <a:t>openly and transparently discuss possible solutions </a:t>
            </a:r>
          </a:p>
          <a:p>
            <a:pPr marL="342900" indent="-342900">
              <a:buFont typeface="Wingdings" panose="05000000000000000000" pitchFamily="2" charset="2"/>
              <a:buChar char="ü"/>
            </a:pPr>
            <a:endParaRPr lang="en-US" sz="2400" dirty="0"/>
          </a:p>
          <a:p>
            <a:r>
              <a:rPr lang="en-US" sz="2400" dirty="0"/>
              <a:t>stimulate innovation in the design and delivery of the solution.</a:t>
            </a:r>
          </a:p>
          <a:p>
            <a:endParaRPr lang="en-US" sz="2400" dirty="0"/>
          </a:p>
          <a:p>
            <a:pPr algn="ctr"/>
            <a:endParaRPr lang="en-US" sz="2400" i="1" dirty="0">
              <a:solidFill>
                <a:srgbClr val="00B050"/>
              </a:solidFill>
            </a:endParaRPr>
          </a:p>
          <a:p>
            <a:pPr algn="ct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970" y="1772857"/>
            <a:ext cx="2857500" cy="2581275"/>
          </a:xfrm>
          <a:prstGeom prst="rect">
            <a:avLst/>
          </a:prstGeom>
        </p:spPr>
      </p:pic>
      <p:sp>
        <p:nvSpPr>
          <p:cNvPr id="6" name="Horizontal Scroll 5"/>
          <p:cNvSpPr/>
          <p:nvPr/>
        </p:nvSpPr>
        <p:spPr>
          <a:xfrm>
            <a:off x="1552553" y="4622525"/>
            <a:ext cx="8148320" cy="1930400"/>
          </a:xfrm>
          <a:prstGeom prst="horizontalScroll">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So spend more time explaining where you want to get to, </a:t>
            </a:r>
          </a:p>
          <a:p>
            <a:pPr algn="ctr"/>
            <a:r>
              <a:rPr lang="en-US" sz="2400" b="1" i="1" dirty="0">
                <a:solidFill>
                  <a:schemeClr val="bg1"/>
                </a:solidFill>
              </a:rPr>
              <a:t>and then let </a:t>
            </a:r>
            <a:r>
              <a:rPr lang="en-US" sz="2400" b="1" i="1" dirty="0" smtClean="0">
                <a:solidFill>
                  <a:srgbClr val="E11B22"/>
                </a:solidFill>
              </a:rPr>
              <a:t>suppliers</a:t>
            </a:r>
            <a:r>
              <a:rPr lang="en-US" sz="2400" b="1" i="1" dirty="0" smtClean="0">
                <a:solidFill>
                  <a:srgbClr val="00B050"/>
                </a:solidFill>
              </a:rPr>
              <a:t> </a:t>
            </a:r>
            <a:r>
              <a:rPr lang="en-US" sz="2400" b="1" i="1" dirty="0">
                <a:solidFill>
                  <a:schemeClr val="bg1"/>
                </a:solidFill>
              </a:rPr>
              <a:t>come up with the how.</a:t>
            </a:r>
            <a:endParaRPr lang="en-GB" sz="2400" b="1" i="1"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596" y="2294067"/>
            <a:ext cx="622935" cy="7119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596" y="3016542"/>
            <a:ext cx="622935" cy="71192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596" y="3728468"/>
            <a:ext cx="622935" cy="711926"/>
          </a:xfrm>
          <a:prstGeom prst="rect">
            <a:avLst/>
          </a:prstGeom>
        </p:spPr>
      </p:pic>
    </p:spTree>
    <p:extLst>
      <p:ext uri="{BB962C8B-B14F-4D97-AF65-F5344CB8AC3E}">
        <p14:creationId xmlns:p14="http://schemas.microsoft.com/office/powerpoint/2010/main" val="6913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Benefits of engagement</a:t>
            </a:r>
          </a:p>
        </p:txBody>
      </p:sp>
      <p:sp>
        <p:nvSpPr>
          <p:cNvPr id="3" name="Rectangle 2"/>
          <p:cNvSpPr/>
          <p:nvPr/>
        </p:nvSpPr>
        <p:spPr>
          <a:xfrm>
            <a:off x="1330960" y="1262239"/>
            <a:ext cx="9530080" cy="5632311"/>
          </a:xfrm>
          <a:prstGeom prst="rect">
            <a:avLst/>
          </a:prstGeom>
        </p:spPr>
        <p:txBody>
          <a:bodyPr wrap="square">
            <a:spAutoFit/>
          </a:bodyPr>
          <a:lstStyle/>
          <a:p>
            <a:r>
              <a:rPr lang="en-US" sz="2400" dirty="0"/>
              <a:t>Used well, market engagement can: </a:t>
            </a:r>
          </a:p>
          <a:p>
            <a:endParaRPr lang="en-US" sz="2400" dirty="0"/>
          </a:p>
          <a:p>
            <a:r>
              <a:rPr lang="en-US" sz="2400" dirty="0"/>
              <a:t>change and improve the way you plan and manage procurement; </a:t>
            </a:r>
          </a:p>
          <a:p>
            <a:pPr marL="342900" indent="-342900">
              <a:buFont typeface="Wingdings" panose="05000000000000000000" pitchFamily="2" charset="2"/>
              <a:buChar char="ü"/>
            </a:pPr>
            <a:endParaRPr lang="en-US" sz="2400" dirty="0"/>
          </a:p>
          <a:p>
            <a:r>
              <a:rPr lang="en-US" sz="2400" dirty="0"/>
              <a:t>improve your understanding of the market and help you to become a more intelligent customer;</a:t>
            </a:r>
          </a:p>
          <a:p>
            <a:pPr marL="342900" indent="-342900">
              <a:buFont typeface="Wingdings" panose="05000000000000000000" pitchFamily="2" charset="2"/>
              <a:buChar char="ü"/>
            </a:pPr>
            <a:endParaRPr lang="en-US" sz="2400" dirty="0"/>
          </a:p>
          <a:p>
            <a:r>
              <a:rPr lang="en-US" sz="2400" dirty="0"/>
              <a:t>increase your trust and credibility with suppliers and become a customer of choice; </a:t>
            </a:r>
          </a:p>
          <a:p>
            <a:pPr marL="342900" indent="-342900">
              <a:buFont typeface="Wingdings" panose="05000000000000000000" pitchFamily="2" charset="2"/>
              <a:buChar char="ü"/>
            </a:pPr>
            <a:endParaRPr lang="en-US" sz="2400" dirty="0"/>
          </a:p>
          <a:p>
            <a:r>
              <a:rPr lang="en-US" sz="2400" dirty="0"/>
              <a:t>create the market conditions needed to deliver the best solution;</a:t>
            </a:r>
          </a:p>
          <a:p>
            <a:pPr marL="342900" indent="-342900">
              <a:buFont typeface="Wingdings" panose="05000000000000000000" pitchFamily="2" charset="2"/>
              <a:buChar char="ü"/>
            </a:pPr>
            <a:endParaRPr lang="en-US" sz="2400" dirty="0"/>
          </a:p>
          <a:p>
            <a:r>
              <a:rPr lang="en-US" sz="2400" dirty="0"/>
              <a:t>help to identify opportunities for innovation that last throughout the term of contracts and into future </a:t>
            </a:r>
            <a:r>
              <a:rPr lang="en-US" sz="2400" dirty="0" smtClean="0"/>
              <a:t>contracts, prevents stagnation.  </a:t>
            </a:r>
            <a:endParaRPr lang="en-US" sz="2400" dirty="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88279">
            <a:off x="9673243" y="701399"/>
            <a:ext cx="2219651" cy="177572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65" y="3588033"/>
            <a:ext cx="622935" cy="7119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65" y="1913358"/>
            <a:ext cx="622935" cy="71192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65" y="2716738"/>
            <a:ext cx="622935" cy="71192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64" y="4577377"/>
            <a:ext cx="622935" cy="711926"/>
          </a:xfrm>
          <a:prstGeom prst="rect">
            <a:avLst/>
          </a:prstGeom>
        </p:spPr>
      </p:pic>
      <p:pic>
        <p:nvPicPr>
          <p:cNvPr id="5" name="Picture 4">
            <a:extLst>
              <a:ext uri="{FF2B5EF4-FFF2-40B4-BE49-F238E27FC236}">
                <a16:creationId xmlns:a16="http://schemas.microsoft.com/office/drawing/2014/main" xmlns="" id="{D3BA78B7-E4F9-3238-B304-7E330D20FB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64" y="5448672"/>
            <a:ext cx="622935" cy="711926"/>
          </a:xfrm>
          <a:prstGeom prst="rect">
            <a:avLst/>
          </a:prstGeom>
        </p:spPr>
      </p:pic>
    </p:spTree>
    <p:extLst>
      <p:ext uri="{BB962C8B-B14F-4D97-AF65-F5344CB8AC3E}">
        <p14:creationId xmlns:p14="http://schemas.microsoft.com/office/powerpoint/2010/main" val="168583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p188="http://schemas.microsoft.com/office/powerpoint/2018/8/main" xmlns=""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Let’s get engaged! When?</a:t>
            </a:r>
          </a:p>
        </p:txBody>
      </p:sp>
      <p:sp>
        <p:nvSpPr>
          <p:cNvPr id="3" name="Rectangle 2"/>
          <p:cNvSpPr/>
          <p:nvPr/>
        </p:nvSpPr>
        <p:spPr>
          <a:xfrm>
            <a:off x="381000" y="1455516"/>
            <a:ext cx="11430000" cy="1938992"/>
          </a:xfrm>
          <a:prstGeom prst="rect">
            <a:avLst/>
          </a:prstGeom>
        </p:spPr>
        <p:txBody>
          <a:bodyPr wrap="square">
            <a:spAutoFit/>
          </a:bodyPr>
          <a:lstStyle/>
          <a:p>
            <a:r>
              <a:rPr lang="en-US" sz="2400" dirty="0"/>
              <a:t>You can engage with the market at any time, from the early pre-procurement phase, during a tender and at any other time during a procurement process. There is no limitation on when you can engage, as long as you align with the principles of non-discrimination and transparency:</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099" y="3363222"/>
            <a:ext cx="2286595" cy="2336800"/>
          </a:xfrm>
          <a:prstGeom prst="rect">
            <a:avLst/>
          </a:prstGeom>
        </p:spPr>
      </p:pic>
      <p:sp>
        <p:nvSpPr>
          <p:cNvPr id="5" name="Oval 4"/>
          <p:cNvSpPr/>
          <p:nvPr/>
        </p:nvSpPr>
        <p:spPr>
          <a:xfrm>
            <a:off x="5928360" y="4798593"/>
            <a:ext cx="3495040" cy="1702222"/>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Give equal access to all suppliers and treat all suppliers the </a:t>
            </a:r>
            <a:r>
              <a:rPr lang="en-US" dirty="0" smtClean="0"/>
              <a:t>same.</a:t>
            </a:r>
            <a:endParaRPr lang="en-GB" dirty="0"/>
          </a:p>
        </p:txBody>
      </p:sp>
      <p:sp>
        <p:nvSpPr>
          <p:cNvPr id="6" name="Oval 5"/>
          <p:cNvSpPr/>
          <p:nvPr/>
        </p:nvSpPr>
        <p:spPr>
          <a:xfrm>
            <a:off x="333064" y="3167371"/>
            <a:ext cx="3469640" cy="219456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 steps to ensure your integrity, for example, giving the same information to all suppliers;</a:t>
            </a:r>
            <a:endParaRPr lang="en-GB" dirty="0"/>
          </a:p>
        </p:txBody>
      </p:sp>
      <p:sp>
        <p:nvSpPr>
          <p:cNvPr id="7" name="Oval 6"/>
          <p:cNvSpPr/>
          <p:nvPr/>
        </p:nvSpPr>
        <p:spPr>
          <a:xfrm>
            <a:off x="7787097" y="2832091"/>
            <a:ext cx="1991360" cy="143256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Record discussions; </a:t>
            </a:r>
          </a:p>
        </p:txBody>
      </p:sp>
      <p:sp>
        <p:nvSpPr>
          <p:cNvPr id="8" name="Oval 7"/>
          <p:cNvSpPr/>
          <p:nvPr/>
        </p:nvSpPr>
        <p:spPr>
          <a:xfrm>
            <a:off x="3541110" y="4962218"/>
            <a:ext cx="1991360" cy="1664711"/>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fair, open and transparent; </a:t>
            </a:r>
          </a:p>
        </p:txBody>
      </p:sp>
      <p:sp>
        <p:nvSpPr>
          <p:cNvPr id="9" name="Oval 8">
            <a:extLst>
              <a:ext uri="{FF2B5EF4-FFF2-40B4-BE49-F238E27FC236}">
                <a16:creationId xmlns:a16="http://schemas.microsoft.com/office/drawing/2014/main" xmlns="" id="{3576D6C9-D1C5-A957-A4E8-F4D6809AA983}"/>
              </a:ext>
            </a:extLst>
          </p:cNvPr>
          <p:cNvSpPr/>
          <p:nvPr/>
        </p:nvSpPr>
        <p:spPr>
          <a:xfrm>
            <a:off x="4554629" y="2879598"/>
            <a:ext cx="2452566" cy="1702222"/>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 suppliers to innovate, it is in their interest as </a:t>
            </a:r>
            <a:r>
              <a:rPr lang="en-US" dirty="0" smtClean="0"/>
              <a:t>well; </a:t>
            </a:r>
            <a:endParaRPr lang="en-US" dirty="0"/>
          </a:p>
        </p:txBody>
      </p:sp>
    </p:spTree>
    <p:extLst>
      <p:ext uri="{BB962C8B-B14F-4D97-AF65-F5344CB8AC3E}">
        <p14:creationId xmlns:p14="http://schemas.microsoft.com/office/powerpoint/2010/main" val="379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p188="http://schemas.microsoft.com/office/powerpoint/2018/8/main" xmlns=""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Routes to Market</a:t>
            </a:r>
          </a:p>
        </p:txBody>
      </p:sp>
      <p:sp>
        <p:nvSpPr>
          <p:cNvPr id="3" name="Rectangle 2"/>
          <p:cNvSpPr/>
          <p:nvPr/>
        </p:nvSpPr>
        <p:spPr>
          <a:xfrm>
            <a:off x="381000" y="1455516"/>
            <a:ext cx="11430000" cy="738664"/>
          </a:xfrm>
          <a:prstGeom prst="rect">
            <a:avLst/>
          </a:prstGeom>
        </p:spPr>
        <p:txBody>
          <a:bodyPr wrap="square">
            <a:spAutoFit/>
          </a:bodyPr>
          <a:lstStyle/>
          <a:p>
            <a:endParaRPr lang="en-US" sz="2400" dirty="0"/>
          </a:p>
          <a:p>
            <a:endParaRPr lang="en-US" dirty="0"/>
          </a:p>
        </p:txBody>
      </p:sp>
      <p:sp>
        <p:nvSpPr>
          <p:cNvPr id="9" name="TextBox 8"/>
          <p:cNvSpPr txBox="1"/>
          <p:nvPr/>
        </p:nvSpPr>
        <p:spPr>
          <a:xfrm>
            <a:off x="609600" y="1157286"/>
            <a:ext cx="10779760" cy="4955203"/>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sz="2800" dirty="0"/>
              <a:t>Limited suppliers and solutions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u="sng" dirty="0"/>
              <a:t>Open / Restricted Competition</a:t>
            </a:r>
          </a:p>
          <a:p>
            <a:pPr marL="742950" lvl="1" indent="-285750">
              <a:buFont typeface="Arial" panose="020B0604020202020204" pitchFamily="34" charset="0"/>
              <a:buChar char="•"/>
            </a:pPr>
            <a:r>
              <a:rPr lang="en-GB" dirty="0"/>
              <a:t>Full scope to determine requirements and T&amp;C’s</a:t>
            </a:r>
          </a:p>
          <a:p>
            <a:pPr marL="742950" lvl="1" indent="-285750">
              <a:buFont typeface="Arial" panose="020B0604020202020204" pitchFamily="34" charset="0"/>
              <a:buChar char="•"/>
            </a:pPr>
            <a:r>
              <a:rPr lang="en-GB" dirty="0"/>
              <a:t>May require legal assistance in drafting contract</a:t>
            </a:r>
          </a:p>
          <a:p>
            <a:endParaRPr lang="en-GB" dirty="0"/>
          </a:p>
          <a:p>
            <a:pPr marL="285750" indent="-285750">
              <a:buFont typeface="Arial" panose="020B0604020202020204" pitchFamily="34" charset="0"/>
              <a:buChar char="•"/>
            </a:pPr>
            <a:r>
              <a:rPr lang="en-GB" b="1" u="sng" dirty="0"/>
              <a:t>Frameworks</a:t>
            </a:r>
          </a:p>
          <a:p>
            <a:pPr marL="742950" lvl="1" indent="-285750">
              <a:buFont typeface="Arial" panose="020B0604020202020204" pitchFamily="34" charset="0"/>
              <a:buChar char="•"/>
            </a:pPr>
            <a:r>
              <a:rPr lang="en-GB" dirty="0"/>
              <a:t>Pre-selection already completed</a:t>
            </a:r>
          </a:p>
          <a:p>
            <a:pPr marL="742950" lvl="1" indent="-285750">
              <a:buFont typeface="Arial" panose="020B0604020202020204" pitchFamily="34" charset="0"/>
              <a:buChar char="•"/>
            </a:pPr>
            <a:r>
              <a:rPr lang="en-GB" dirty="0"/>
              <a:t>Crown Commercial Services (CCS) Vertical Application Solutions (VAR) – RM6259 – Due to be awarded in January 2023</a:t>
            </a:r>
          </a:p>
          <a:p>
            <a:pPr marL="1200150" lvl="2" indent="-285750">
              <a:buFont typeface="Arial" panose="020B0604020202020204" pitchFamily="34" charset="0"/>
              <a:buChar char="•"/>
            </a:pPr>
            <a:r>
              <a:rPr lang="en-GB" dirty="0"/>
              <a:t>Blue light solutions Lot 5 - covering CAD and ICCS solutions</a:t>
            </a:r>
          </a:p>
          <a:p>
            <a:pPr marL="1200150" lvl="2" indent="-285750">
              <a:buFont typeface="Arial" panose="020B0604020202020204" pitchFamily="34" charset="0"/>
              <a:buChar char="•"/>
            </a:pPr>
            <a:r>
              <a:rPr lang="en-GB" dirty="0"/>
              <a:t>Support from CCS offered to running competition under this framework.</a:t>
            </a:r>
          </a:p>
          <a:p>
            <a:pPr marL="1200150" lvl="2" indent="-285750">
              <a:buFont typeface="Arial" panose="020B0604020202020204" pitchFamily="34" charset="0"/>
              <a:buChar char="•"/>
            </a:pPr>
            <a:r>
              <a:rPr lang="en-GB" dirty="0">
                <a:hlinkClick r:id="rId3"/>
              </a:rPr>
              <a:t>https://www.crowncommercial.gov.uk/agreements/RM6259</a:t>
            </a:r>
            <a:endParaRPr lang="en-GB" dirty="0"/>
          </a:p>
          <a:p>
            <a:endParaRPr lang="en-GB" dirty="0"/>
          </a:p>
          <a:p>
            <a:pPr marL="285750" indent="-285750">
              <a:buFont typeface="Arial" panose="020B0604020202020204" pitchFamily="34" charset="0"/>
              <a:buChar char="•"/>
            </a:pPr>
            <a:r>
              <a:rPr lang="en-GB" b="1" u="sng" dirty="0"/>
              <a:t>Direct Award</a:t>
            </a:r>
          </a:p>
          <a:p>
            <a:pPr marL="742950" lvl="1" indent="-285750">
              <a:buFont typeface="Arial" panose="020B0604020202020204" pitchFamily="34" charset="0"/>
              <a:buChar char="•"/>
            </a:pPr>
            <a:r>
              <a:rPr lang="en-GB" dirty="0"/>
              <a:t>Exceptional circumstances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3918" flipH="1">
            <a:off x="4135248" y="3650400"/>
            <a:ext cx="1433431" cy="1255559"/>
          </a:xfrm>
          <a:prstGeom prst="rect">
            <a:avLst/>
          </a:prstGeom>
        </p:spPr>
      </p:pic>
      <p:sp>
        <p:nvSpPr>
          <p:cNvPr id="5" name="Right Arrow 4"/>
          <p:cNvSpPr/>
          <p:nvPr/>
        </p:nvSpPr>
        <p:spPr>
          <a:xfrm>
            <a:off x="6502400" y="1455516"/>
            <a:ext cx="4886960" cy="20395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i="1" dirty="0">
                <a:solidFill>
                  <a:schemeClr val="tx1"/>
                </a:solidFill>
              </a:rPr>
              <a:t>The rules are changing in 2023 – this will give us greater opportunity to deliver better commercial and procurement outcomes.</a:t>
            </a:r>
          </a:p>
        </p:txBody>
      </p:sp>
    </p:spTree>
    <p:extLst>
      <p:ext uri="{BB962C8B-B14F-4D97-AF65-F5344CB8AC3E}">
        <p14:creationId xmlns:p14="http://schemas.microsoft.com/office/powerpoint/2010/main" val="175348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ext uri="{6950BFC3-D8DA-4A85-94F7-54DA5524770B}">
      <p188:commentRel xmlns:p188="http://schemas.microsoft.com/office/powerpoint/2018/8/main" xmlns="" r:id="rId5"/>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The contract – some basics</a:t>
            </a:r>
          </a:p>
        </p:txBody>
      </p:sp>
      <p:sp>
        <p:nvSpPr>
          <p:cNvPr id="3" name="Cloud Callout 2"/>
          <p:cNvSpPr/>
          <p:nvPr/>
        </p:nvSpPr>
        <p:spPr>
          <a:xfrm>
            <a:off x="365146" y="2148196"/>
            <a:ext cx="2013781" cy="1956676"/>
          </a:xfrm>
          <a:prstGeom prst="cloudCallout">
            <a:avLst/>
          </a:prstGeom>
          <a:solidFill>
            <a:schemeClr val="accent5">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4" name="TextBox 3"/>
          <p:cNvSpPr txBox="1"/>
          <p:nvPr/>
        </p:nvSpPr>
        <p:spPr>
          <a:xfrm>
            <a:off x="844459" y="2629088"/>
            <a:ext cx="1137920" cy="1200329"/>
          </a:xfrm>
          <a:prstGeom prst="rect">
            <a:avLst/>
          </a:prstGeom>
          <a:noFill/>
        </p:spPr>
        <p:txBody>
          <a:bodyPr wrap="square" rtlCol="0">
            <a:spAutoFit/>
          </a:bodyPr>
          <a:lstStyle/>
          <a:p>
            <a:r>
              <a:rPr lang="en-GB" dirty="0"/>
              <a:t>IPR – do we need to own it?</a:t>
            </a:r>
          </a:p>
          <a:p>
            <a:endParaRPr lang="en-GB" dirty="0"/>
          </a:p>
        </p:txBody>
      </p:sp>
      <p:pic>
        <p:nvPicPr>
          <p:cNvPr id="5" name="Picture 4"/>
          <p:cNvPicPr>
            <a:picLocks noChangeAspect="1"/>
          </p:cNvPicPr>
          <p:nvPr/>
        </p:nvPicPr>
        <p:blipFill>
          <a:blip r:embed="rId3"/>
          <a:stretch>
            <a:fillRect/>
          </a:stretch>
        </p:blipFill>
        <p:spPr>
          <a:xfrm>
            <a:off x="2433474" y="2004386"/>
            <a:ext cx="1617899" cy="1802524"/>
          </a:xfrm>
          <a:prstGeom prst="rect">
            <a:avLst/>
          </a:prstGeom>
          <a:noFill/>
        </p:spPr>
      </p:pic>
      <p:sp>
        <p:nvSpPr>
          <p:cNvPr id="6" name="TextBox 5"/>
          <p:cNvSpPr txBox="1"/>
          <p:nvPr/>
        </p:nvSpPr>
        <p:spPr>
          <a:xfrm>
            <a:off x="2726177" y="2554189"/>
            <a:ext cx="1087120" cy="369332"/>
          </a:xfrm>
          <a:prstGeom prst="rect">
            <a:avLst/>
          </a:prstGeom>
          <a:noFill/>
        </p:spPr>
        <p:txBody>
          <a:bodyPr wrap="square" rtlCol="0">
            <a:spAutoFit/>
          </a:bodyPr>
          <a:lstStyle/>
          <a:p>
            <a:r>
              <a:rPr lang="en-GB" dirty="0"/>
              <a:t>Liabilities</a:t>
            </a:r>
          </a:p>
        </p:txBody>
      </p:sp>
      <p:pic>
        <p:nvPicPr>
          <p:cNvPr id="7" name="Picture 6"/>
          <p:cNvPicPr>
            <a:picLocks noChangeAspect="1"/>
          </p:cNvPicPr>
          <p:nvPr/>
        </p:nvPicPr>
        <p:blipFill>
          <a:blip r:embed="rId4"/>
          <a:stretch>
            <a:fillRect/>
          </a:stretch>
        </p:blipFill>
        <p:spPr>
          <a:xfrm>
            <a:off x="4514907" y="4317658"/>
            <a:ext cx="1621677" cy="1457049"/>
          </a:xfrm>
          <a:prstGeom prst="rect">
            <a:avLst/>
          </a:prstGeom>
          <a:ln>
            <a:noFill/>
          </a:ln>
        </p:spPr>
      </p:pic>
      <p:sp>
        <p:nvSpPr>
          <p:cNvPr id="8" name="TextBox 7"/>
          <p:cNvSpPr txBox="1"/>
          <p:nvPr/>
        </p:nvSpPr>
        <p:spPr>
          <a:xfrm>
            <a:off x="4716145" y="4719513"/>
            <a:ext cx="1219200" cy="646331"/>
          </a:xfrm>
          <a:prstGeom prst="rect">
            <a:avLst/>
          </a:prstGeom>
          <a:noFill/>
          <a:ln>
            <a:noFill/>
          </a:ln>
        </p:spPr>
        <p:txBody>
          <a:bodyPr wrap="square" rtlCol="0">
            <a:spAutoFit/>
          </a:bodyPr>
          <a:lstStyle/>
          <a:p>
            <a:r>
              <a:rPr lang="en-GB" dirty="0"/>
              <a:t>Insurances</a:t>
            </a:r>
          </a:p>
          <a:p>
            <a:endParaRPr lang="en-GB" dirty="0"/>
          </a:p>
        </p:txBody>
      </p:sp>
      <p:pic>
        <p:nvPicPr>
          <p:cNvPr id="9" name="Picture 8"/>
          <p:cNvPicPr>
            <a:picLocks noChangeAspect="1"/>
          </p:cNvPicPr>
          <p:nvPr/>
        </p:nvPicPr>
        <p:blipFill>
          <a:blip r:embed="rId4"/>
          <a:stretch>
            <a:fillRect/>
          </a:stretch>
        </p:blipFill>
        <p:spPr>
          <a:xfrm>
            <a:off x="10378109" y="4026995"/>
            <a:ext cx="1562678" cy="1738919"/>
          </a:xfrm>
          <a:prstGeom prst="rect">
            <a:avLst/>
          </a:prstGeom>
        </p:spPr>
      </p:pic>
      <p:sp>
        <p:nvSpPr>
          <p:cNvPr id="10" name="TextBox 9"/>
          <p:cNvSpPr txBox="1"/>
          <p:nvPr/>
        </p:nvSpPr>
        <p:spPr>
          <a:xfrm>
            <a:off x="10495260" y="4346488"/>
            <a:ext cx="1328376" cy="1200329"/>
          </a:xfrm>
          <a:prstGeom prst="rect">
            <a:avLst/>
          </a:prstGeom>
          <a:noFill/>
        </p:spPr>
        <p:txBody>
          <a:bodyPr wrap="square" rtlCol="0">
            <a:spAutoFit/>
          </a:bodyPr>
          <a:lstStyle/>
          <a:p>
            <a:pPr algn="ctr"/>
            <a:r>
              <a:rPr lang="en-GB" dirty="0"/>
              <a:t>Equality, Diversity &amp; Inclusion</a:t>
            </a:r>
          </a:p>
          <a:p>
            <a:pPr algn="ctr"/>
            <a:endParaRPr lang="en-GB" dirty="0"/>
          </a:p>
        </p:txBody>
      </p:sp>
      <p:sp>
        <p:nvSpPr>
          <p:cNvPr id="11" name="Cloud Callout 10"/>
          <p:cNvSpPr/>
          <p:nvPr/>
        </p:nvSpPr>
        <p:spPr>
          <a:xfrm>
            <a:off x="6239532" y="2014903"/>
            <a:ext cx="1389959" cy="1137920"/>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550825" y="2339616"/>
            <a:ext cx="944880" cy="646331"/>
          </a:xfrm>
          <a:prstGeom prst="rect">
            <a:avLst/>
          </a:prstGeom>
          <a:noFill/>
        </p:spPr>
        <p:txBody>
          <a:bodyPr wrap="square" rtlCol="0">
            <a:spAutoFit/>
          </a:bodyPr>
          <a:lstStyle/>
          <a:p>
            <a:r>
              <a:rPr lang="en-GB" dirty="0"/>
              <a:t>Assets</a:t>
            </a:r>
          </a:p>
          <a:p>
            <a:endParaRPr lang="en-GB" dirty="0"/>
          </a:p>
        </p:txBody>
      </p:sp>
      <p:sp>
        <p:nvSpPr>
          <p:cNvPr id="13" name="Cloud Callout 12"/>
          <p:cNvSpPr/>
          <p:nvPr/>
        </p:nvSpPr>
        <p:spPr>
          <a:xfrm>
            <a:off x="3925178" y="1163342"/>
            <a:ext cx="1938598" cy="1286116"/>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4394322" y="1453599"/>
            <a:ext cx="1156279" cy="646331"/>
          </a:xfrm>
          <a:prstGeom prst="rect">
            <a:avLst/>
          </a:prstGeom>
          <a:noFill/>
        </p:spPr>
        <p:txBody>
          <a:bodyPr wrap="square" rtlCol="0">
            <a:spAutoFit/>
          </a:bodyPr>
          <a:lstStyle/>
          <a:p>
            <a:r>
              <a:rPr lang="en-GB" dirty="0"/>
              <a:t>Financial strength</a:t>
            </a:r>
          </a:p>
        </p:txBody>
      </p:sp>
      <p:sp>
        <p:nvSpPr>
          <p:cNvPr id="15" name="Cloud Callout 14"/>
          <p:cNvSpPr/>
          <p:nvPr/>
        </p:nvSpPr>
        <p:spPr>
          <a:xfrm>
            <a:off x="4039404" y="2687598"/>
            <a:ext cx="2225040" cy="1391920"/>
          </a:xfrm>
          <a:prstGeom prst="cloudCallou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4514161" y="3101180"/>
            <a:ext cx="1391920" cy="646331"/>
          </a:xfrm>
          <a:prstGeom prst="rect">
            <a:avLst/>
          </a:prstGeom>
          <a:noFill/>
        </p:spPr>
        <p:txBody>
          <a:bodyPr wrap="square" rtlCol="0">
            <a:spAutoFit/>
          </a:bodyPr>
          <a:lstStyle/>
          <a:p>
            <a:r>
              <a:rPr lang="en-GB" dirty="0"/>
              <a:t>KPI’s / SLA’s</a:t>
            </a:r>
          </a:p>
          <a:p>
            <a:endParaRPr lang="en-GB" dirty="0"/>
          </a:p>
        </p:txBody>
      </p:sp>
      <p:sp>
        <p:nvSpPr>
          <p:cNvPr id="17" name="Cloud Callout 16"/>
          <p:cNvSpPr/>
          <p:nvPr/>
        </p:nvSpPr>
        <p:spPr>
          <a:xfrm>
            <a:off x="8186554" y="4645555"/>
            <a:ext cx="1991360" cy="1802524"/>
          </a:xfrm>
          <a:prstGeom prst="cloud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8462121" y="5039503"/>
            <a:ext cx="1483360" cy="923330"/>
          </a:xfrm>
          <a:prstGeom prst="rect">
            <a:avLst/>
          </a:prstGeom>
          <a:noFill/>
        </p:spPr>
        <p:txBody>
          <a:bodyPr wrap="square" rtlCol="0">
            <a:spAutoFit/>
          </a:bodyPr>
          <a:lstStyle/>
          <a:p>
            <a:pPr algn="ctr"/>
            <a:r>
              <a:rPr lang="en-GB" dirty="0"/>
              <a:t>Corporate Social Responsibility</a:t>
            </a:r>
          </a:p>
        </p:txBody>
      </p:sp>
      <p:sp>
        <p:nvSpPr>
          <p:cNvPr id="20" name="Cloud Callout 19"/>
          <p:cNvSpPr/>
          <p:nvPr/>
        </p:nvSpPr>
        <p:spPr>
          <a:xfrm>
            <a:off x="7976551" y="1238086"/>
            <a:ext cx="2468880" cy="1685435"/>
          </a:xfrm>
          <a:prstGeom prst="cloudCallou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8366940" y="1572581"/>
            <a:ext cx="1727199" cy="1200329"/>
          </a:xfrm>
          <a:prstGeom prst="rect">
            <a:avLst/>
          </a:prstGeom>
          <a:noFill/>
        </p:spPr>
        <p:txBody>
          <a:bodyPr wrap="square" rtlCol="0">
            <a:spAutoFit/>
          </a:bodyPr>
          <a:lstStyle/>
          <a:p>
            <a:pPr algn="ctr"/>
            <a:r>
              <a:rPr lang="en-GB" dirty="0"/>
              <a:t>Innovation &amp; continuous improvement</a:t>
            </a:r>
          </a:p>
          <a:p>
            <a:pPr algn="ctr"/>
            <a:endParaRPr lang="en-GB" dirty="0"/>
          </a:p>
        </p:txBody>
      </p:sp>
      <p:sp>
        <p:nvSpPr>
          <p:cNvPr id="22" name="Cloud Callout 21"/>
          <p:cNvSpPr/>
          <p:nvPr/>
        </p:nvSpPr>
        <p:spPr>
          <a:xfrm>
            <a:off x="6152059" y="3229253"/>
            <a:ext cx="2214881" cy="2302148"/>
          </a:xfrm>
          <a:prstGeom prst="cloud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6166886" y="3937319"/>
            <a:ext cx="2109826" cy="1200329"/>
          </a:xfrm>
          <a:prstGeom prst="rect">
            <a:avLst/>
          </a:prstGeom>
          <a:noFill/>
        </p:spPr>
        <p:txBody>
          <a:bodyPr wrap="square" rtlCol="0">
            <a:spAutoFit/>
          </a:bodyPr>
          <a:lstStyle/>
          <a:p>
            <a:pPr algn="ctr"/>
            <a:r>
              <a:rPr lang="en-GB" dirty="0"/>
              <a:t>Commercial model (e.g incentives?  gain share?)</a:t>
            </a:r>
          </a:p>
          <a:p>
            <a:endParaRPr lang="en-GB" dirty="0"/>
          </a:p>
        </p:txBody>
      </p:sp>
      <p:sp>
        <p:nvSpPr>
          <p:cNvPr id="24" name="TextBox 23"/>
          <p:cNvSpPr txBox="1"/>
          <p:nvPr/>
        </p:nvSpPr>
        <p:spPr>
          <a:xfrm>
            <a:off x="31372" y="1248033"/>
            <a:ext cx="3129455" cy="830997"/>
          </a:xfrm>
          <a:prstGeom prst="rect">
            <a:avLst/>
          </a:prstGeom>
          <a:noFill/>
        </p:spPr>
        <p:txBody>
          <a:bodyPr wrap="square" rtlCol="0">
            <a:spAutoFit/>
          </a:bodyPr>
          <a:lstStyle/>
          <a:p>
            <a:r>
              <a:rPr lang="en-GB" sz="2400" b="1" dirty="0">
                <a:solidFill>
                  <a:srgbClr val="00559F"/>
                </a:solidFill>
              </a:rPr>
              <a:t>Just a sample of things to think about… </a:t>
            </a:r>
          </a:p>
        </p:txBody>
      </p:sp>
      <p:sp>
        <p:nvSpPr>
          <p:cNvPr id="25" name="Cloud Callout 24"/>
          <p:cNvSpPr/>
          <p:nvPr/>
        </p:nvSpPr>
        <p:spPr>
          <a:xfrm>
            <a:off x="2445442" y="3872632"/>
            <a:ext cx="2052232" cy="168834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2742885" y="4222279"/>
            <a:ext cx="1453534" cy="923330"/>
          </a:xfrm>
          <a:prstGeom prst="rect">
            <a:avLst/>
          </a:prstGeom>
          <a:noFill/>
        </p:spPr>
        <p:txBody>
          <a:bodyPr wrap="square" rtlCol="0">
            <a:spAutoFit/>
          </a:bodyPr>
          <a:lstStyle/>
          <a:p>
            <a:pPr algn="ctr"/>
            <a:r>
              <a:rPr lang="en-GB" dirty="0"/>
              <a:t>Clearly defined requirements</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380327"/>
            <a:ext cx="2342211" cy="2455723"/>
          </a:xfrm>
          <a:prstGeom prst="rect">
            <a:avLst/>
          </a:prstGeom>
        </p:spPr>
      </p:pic>
      <p:sp>
        <p:nvSpPr>
          <p:cNvPr id="30" name="Cloud Callout 29"/>
          <p:cNvSpPr/>
          <p:nvPr/>
        </p:nvSpPr>
        <p:spPr>
          <a:xfrm>
            <a:off x="8612918" y="3100253"/>
            <a:ext cx="1702066" cy="1280074"/>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8725303" y="3525697"/>
            <a:ext cx="1589681" cy="369332"/>
          </a:xfrm>
          <a:prstGeom prst="rect">
            <a:avLst/>
          </a:prstGeom>
          <a:noFill/>
        </p:spPr>
        <p:txBody>
          <a:bodyPr wrap="square" rtlCol="0">
            <a:spAutoFit/>
          </a:bodyPr>
          <a:lstStyle/>
          <a:p>
            <a:r>
              <a:rPr lang="en-GB" dirty="0"/>
              <a:t>Accountability</a:t>
            </a:r>
          </a:p>
        </p:txBody>
      </p:sp>
      <p:sp>
        <p:nvSpPr>
          <p:cNvPr id="32" name="Cloud Callout 31"/>
          <p:cNvSpPr/>
          <p:nvPr/>
        </p:nvSpPr>
        <p:spPr>
          <a:xfrm>
            <a:off x="2242461" y="5818351"/>
            <a:ext cx="3308140" cy="885901"/>
          </a:xfrm>
          <a:prstGeom prst="cloud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2616188" y="6076634"/>
            <a:ext cx="2717469" cy="369332"/>
          </a:xfrm>
          <a:prstGeom prst="rect">
            <a:avLst/>
          </a:prstGeom>
          <a:noFill/>
        </p:spPr>
        <p:txBody>
          <a:bodyPr wrap="square" rtlCol="0">
            <a:spAutoFit/>
          </a:bodyPr>
          <a:lstStyle/>
          <a:p>
            <a:r>
              <a:rPr lang="en-US" dirty="0"/>
              <a:t>Success / failure measures</a:t>
            </a:r>
            <a:endParaRPr lang="en-GB" dirty="0"/>
          </a:p>
        </p:txBody>
      </p:sp>
      <p:sp>
        <p:nvSpPr>
          <p:cNvPr id="34" name="Cloud Callout 33"/>
          <p:cNvSpPr/>
          <p:nvPr/>
        </p:nvSpPr>
        <p:spPr>
          <a:xfrm>
            <a:off x="6261354" y="1203227"/>
            <a:ext cx="1357383" cy="703921"/>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6390641" y="1329609"/>
            <a:ext cx="1105064" cy="369332"/>
          </a:xfrm>
          <a:prstGeom prst="rect">
            <a:avLst/>
          </a:prstGeom>
          <a:noFill/>
        </p:spPr>
        <p:txBody>
          <a:bodyPr wrap="square" rtlCol="0">
            <a:spAutoFit/>
          </a:bodyPr>
          <a:lstStyle/>
          <a:p>
            <a:pPr algn="ctr"/>
            <a:r>
              <a:rPr lang="en-GB" dirty="0"/>
              <a:t>Licences</a:t>
            </a:r>
          </a:p>
        </p:txBody>
      </p:sp>
      <p:sp>
        <p:nvSpPr>
          <p:cNvPr id="36" name="Cloud Callout 35"/>
          <p:cNvSpPr/>
          <p:nvPr/>
        </p:nvSpPr>
        <p:spPr>
          <a:xfrm>
            <a:off x="6261354" y="5845714"/>
            <a:ext cx="1805686" cy="858538"/>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Warranties/ guarantees</a:t>
            </a:r>
            <a:endParaRPr lang="en-GB" sz="1600" dirty="0">
              <a:solidFill>
                <a:schemeClr val="tx1"/>
              </a:solidFill>
            </a:endParaRPr>
          </a:p>
        </p:txBody>
      </p:sp>
      <p:sp>
        <p:nvSpPr>
          <p:cNvPr id="38" name="Cloud Callout 37"/>
          <p:cNvSpPr/>
          <p:nvPr/>
        </p:nvSpPr>
        <p:spPr>
          <a:xfrm>
            <a:off x="10314984" y="2238821"/>
            <a:ext cx="1863589" cy="1286876"/>
          </a:xfrm>
          <a:prstGeom prst="cloud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10580482" y="2672171"/>
            <a:ext cx="1463040" cy="369332"/>
          </a:xfrm>
          <a:prstGeom prst="rect">
            <a:avLst/>
          </a:prstGeom>
          <a:noFill/>
        </p:spPr>
        <p:txBody>
          <a:bodyPr wrap="square" rtlCol="0">
            <a:spAutoFit/>
          </a:bodyPr>
          <a:lstStyle/>
          <a:p>
            <a:r>
              <a:rPr lang="en-GB" dirty="0"/>
              <a:t>Sustainability</a:t>
            </a:r>
          </a:p>
        </p:txBody>
      </p:sp>
    </p:spTree>
    <p:extLst>
      <p:ext uri="{BB962C8B-B14F-4D97-AF65-F5344CB8AC3E}">
        <p14:creationId xmlns:p14="http://schemas.microsoft.com/office/powerpoint/2010/main" val="85657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10" presetClass="entr" presetSubtype="0" fill="hold" nodeType="withEffect">
                                  <p:stCondLst>
                                    <p:cond delay="650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2000"/>
                                        <p:tgtEl>
                                          <p:spTgt spid="36">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7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750"/>
                                        <p:tgtEl>
                                          <p:spTgt spid="14"/>
                                        </p:tgtEl>
                                      </p:cBhvr>
                                    </p:animEffect>
                                  </p:childTnLst>
                                </p:cTn>
                              </p:par>
                              <p:par>
                                <p:cTn id="17" presetID="10" presetClass="entr" presetSubtype="0" fill="hold" grpId="0" nodeType="withEffect">
                                  <p:stCondLst>
                                    <p:cond delay="77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3000"/>
                                        <p:tgtEl>
                                          <p:spTgt spid="26"/>
                                        </p:tgtEl>
                                      </p:cBhvr>
                                    </p:animEffect>
                                  </p:childTnLst>
                                </p:cTn>
                              </p:par>
                              <p:par>
                                <p:cTn id="20" presetID="10" presetClass="entr" presetSubtype="0" fill="hold" grpId="0" nodeType="withEffect">
                                  <p:stCondLst>
                                    <p:cond delay="85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3000"/>
                                        <p:tgtEl>
                                          <p:spTgt spid="29"/>
                                        </p:tgtEl>
                                      </p:cBhvr>
                                    </p:animEffect>
                                  </p:childTnLst>
                                </p:cTn>
                              </p:par>
                              <p:par>
                                <p:cTn id="23" presetID="10" presetClass="entr" presetSubtype="0" fill="hold" grpId="0" nodeType="withEffect">
                                  <p:stCondLst>
                                    <p:cond delay="8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250"/>
                                        <p:tgtEl>
                                          <p:spTgt spid="23"/>
                                        </p:tgtEl>
                                      </p:cBhvr>
                                    </p:animEffect>
                                  </p:childTnLst>
                                </p:cTn>
                              </p:par>
                              <p:par>
                                <p:cTn id="26" presetID="10" presetClass="entr" presetSubtype="0" fill="hold" grpId="0" nodeType="withEffect">
                                  <p:stCondLst>
                                    <p:cond delay="8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4500"/>
                                        <p:tgtEl>
                                          <p:spTgt spid="8"/>
                                        </p:tgtEl>
                                      </p:cBhvr>
                                    </p:animEffect>
                                  </p:childTnLst>
                                </p:cTn>
                              </p:par>
                              <p:par>
                                <p:cTn id="29" presetID="10" presetClass="entr" presetSubtype="0" fill="hold" grpId="0" nodeType="withEffect">
                                  <p:stCondLst>
                                    <p:cond delay="425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3750"/>
                                        <p:tgtEl>
                                          <p:spTgt spid="33"/>
                                        </p:tgtEl>
                                      </p:cBhvr>
                                    </p:animEffect>
                                  </p:childTnLst>
                                </p:cTn>
                              </p:par>
                              <p:par>
                                <p:cTn id="32" presetID="1" presetClass="entr" presetSubtype="0" fill="hold" grpId="0" nodeType="withEffect">
                                  <p:stCondLst>
                                    <p:cond delay="2500"/>
                                  </p:stCondLst>
                                  <p:childTnLst>
                                    <p:set>
                                      <p:cBhvr>
                                        <p:cTn id="33" dur="1" fill="hold">
                                          <p:stCondLst>
                                            <p:cond delay="1999"/>
                                          </p:stCondLst>
                                        </p:cTn>
                                        <p:tgtEl>
                                          <p:spTgt spid="12"/>
                                        </p:tgtEl>
                                        <p:attrNameLst>
                                          <p:attrName>style.visibility</p:attrName>
                                        </p:attrNameLst>
                                      </p:cBhvr>
                                      <p:to>
                                        <p:strVal val="visible"/>
                                      </p:to>
                                    </p:set>
                                  </p:childTnLst>
                                </p:cTn>
                              </p:par>
                              <p:par>
                                <p:cTn id="34" presetID="10" presetClass="entr" presetSubtype="0" fill="hold" grpId="0" nodeType="withEffect">
                                  <p:stCondLst>
                                    <p:cond delay="25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3750"/>
                                        <p:tgtEl>
                                          <p:spTgt spid="6"/>
                                        </p:tgtEl>
                                      </p:cBhvr>
                                    </p:animEffect>
                                  </p:childTnLst>
                                </p:cTn>
                              </p:par>
                              <p:par>
                                <p:cTn id="37" presetID="10" presetClass="entr" presetSubtype="0" fill="hold" grpId="0" nodeType="withEffect">
                                  <p:stCondLst>
                                    <p:cond delay="25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275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3750"/>
                                        <p:tgtEl>
                                          <p:spTgt spid="16"/>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1" grpId="0"/>
      <p:bldP spid="23" grpId="0"/>
      <p:bldP spid="26" grpId="0"/>
      <p:bldP spid="31" grpId="0"/>
      <p:bldP spid="33" grpId="0"/>
      <p:bldP spid="35"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Pitfalls of specification development</a:t>
            </a:r>
          </a:p>
        </p:txBody>
      </p:sp>
      <p:pic>
        <p:nvPicPr>
          <p:cNvPr id="4" name="Picture 3"/>
          <p:cNvPicPr>
            <a:picLocks noChangeAspect="1"/>
          </p:cNvPicPr>
          <p:nvPr/>
        </p:nvPicPr>
        <p:blipFill>
          <a:blip r:embed="rId2"/>
          <a:stretch>
            <a:fillRect/>
          </a:stretch>
        </p:blipFill>
        <p:spPr>
          <a:xfrm>
            <a:off x="294640" y="1157286"/>
            <a:ext cx="11724639" cy="5568634"/>
          </a:xfrm>
          <a:prstGeom prst="rect">
            <a:avLst/>
          </a:prstGeom>
        </p:spPr>
      </p:pic>
    </p:spTree>
    <p:extLst>
      <p:ext uri="{BB962C8B-B14F-4D97-AF65-F5344CB8AC3E}">
        <p14:creationId xmlns:p14="http://schemas.microsoft.com/office/powerpoint/2010/main" val="227538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p188="http://schemas.microsoft.com/office/powerpoint/2018/8/main" xmlns=""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D73BB-8313-2CB8-E736-F237702FFA70}"/>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Break Time!</a:t>
            </a:r>
          </a:p>
        </p:txBody>
      </p:sp>
      <p:pic>
        <p:nvPicPr>
          <p:cNvPr id="5" name="Picture 4">
            <a:extLst>
              <a:ext uri="{FF2B5EF4-FFF2-40B4-BE49-F238E27FC236}">
                <a16:creationId xmlns:a16="http://schemas.microsoft.com/office/drawing/2014/main" xmlns=""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245" y="2643504"/>
            <a:ext cx="2085840" cy="23348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100" y="2067877"/>
            <a:ext cx="4767580" cy="3575685"/>
          </a:xfrm>
          <a:prstGeom prst="rect">
            <a:avLst/>
          </a:prstGeom>
        </p:spPr>
      </p:pic>
    </p:spTree>
    <p:extLst>
      <p:ext uri="{BB962C8B-B14F-4D97-AF65-F5344CB8AC3E}">
        <p14:creationId xmlns:p14="http://schemas.microsoft.com/office/powerpoint/2010/main" val="346775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D73BB-8313-2CB8-E736-F237702FFA70}"/>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Working together – a blunt assessment </a:t>
            </a:r>
          </a:p>
        </p:txBody>
      </p:sp>
      <p:pic>
        <p:nvPicPr>
          <p:cNvPr id="5" name="Picture 4">
            <a:extLst>
              <a:ext uri="{FF2B5EF4-FFF2-40B4-BE49-F238E27FC236}">
                <a16:creationId xmlns:a16="http://schemas.microsoft.com/office/drawing/2014/main" xmlns=""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sp>
        <p:nvSpPr>
          <p:cNvPr id="3" name="TextBox 2"/>
          <p:cNvSpPr txBox="1"/>
          <p:nvPr/>
        </p:nvSpPr>
        <p:spPr>
          <a:xfrm>
            <a:off x="462918" y="1764959"/>
            <a:ext cx="7974168" cy="4539704"/>
          </a:xfrm>
          <a:prstGeom prst="rect">
            <a:avLst/>
          </a:prstGeom>
          <a:noFill/>
        </p:spPr>
        <p:txBody>
          <a:bodyPr wrap="square" rtlCol="0">
            <a:spAutoFit/>
          </a:bodyPr>
          <a:lstStyle/>
          <a:p>
            <a:pPr marL="285750" indent="-285750">
              <a:buFont typeface="Arial" panose="020B0604020202020204" pitchFamily="34" charset="0"/>
              <a:buChar char="•"/>
            </a:pPr>
            <a:r>
              <a:rPr lang="en-GB" sz="1700" dirty="0"/>
              <a:t>The fire sector working together has delivered benefits both financial and operational in a lot of examples, do we learn from those? </a:t>
            </a:r>
            <a:br>
              <a:rPr lang="en-GB" sz="1700" dirty="0"/>
            </a:br>
            <a:endParaRPr lang="en-GB" sz="1700" dirty="0"/>
          </a:p>
          <a:p>
            <a:pPr marL="285750" indent="-285750">
              <a:buFont typeface="Arial" panose="020B0604020202020204" pitchFamily="34" charset="0"/>
              <a:buChar char="•"/>
            </a:pPr>
            <a:r>
              <a:rPr lang="en-GB" sz="1700" dirty="0"/>
              <a:t>Working together is patchy and uncoordinated leading to a patchwork of arrangements across the sector, difficult for suppliers to engage</a:t>
            </a:r>
            <a:br>
              <a:rPr lang="en-GB" sz="1700" dirty="0"/>
            </a:br>
            <a:endParaRPr lang="en-GB" sz="1700" dirty="0"/>
          </a:p>
          <a:p>
            <a:pPr marL="285750" indent="-285750">
              <a:buFont typeface="Arial" panose="020B0604020202020204" pitchFamily="34" charset="0"/>
              <a:buChar char="•"/>
            </a:pPr>
            <a:r>
              <a:rPr lang="en-GB" sz="1700" dirty="0"/>
              <a:t>Poor terminology and understanding of terminology across the sector – Partnerships, consortiums, buddy, fallback, contracts etc. etc. – Ian will add to this in a moment.</a:t>
            </a:r>
            <a:br>
              <a:rPr lang="en-GB" sz="1700" dirty="0"/>
            </a:br>
            <a:endParaRPr lang="en-GB" sz="1700" dirty="0"/>
          </a:p>
          <a:p>
            <a:pPr marL="285750" indent="-285750">
              <a:buFont typeface="Arial" panose="020B0604020202020204" pitchFamily="34" charset="0"/>
              <a:buChar char="•"/>
            </a:pPr>
            <a:r>
              <a:rPr lang="en-GB" sz="1700" dirty="0"/>
              <a:t>Services don’t give sufficient time to consider working together – it takes on average 2-3 years to implement a new CAD/ICCS, we would need to add another 1-2 years to work out collaboration or partnerships – strategic planning requirement = 3 to 5 years</a:t>
            </a:r>
          </a:p>
          <a:p>
            <a:endParaRPr lang="en-GB" sz="1700" dirty="0"/>
          </a:p>
          <a:p>
            <a:pPr marL="285750" indent="-285750">
              <a:buFont typeface="Arial" panose="020B0604020202020204" pitchFamily="34" charset="0"/>
              <a:buChar char="•"/>
            </a:pPr>
            <a:r>
              <a:rPr lang="en-GB" sz="1700" dirty="0"/>
              <a:t>Some partnership arrangements have not worked, is the sector honest about this?  </a:t>
            </a:r>
            <a:br>
              <a:rPr lang="en-GB" sz="1700" dirty="0"/>
            </a:br>
            <a:endParaRPr lang="en-GB" sz="1700" dirty="0"/>
          </a:p>
          <a:p>
            <a:pPr marL="285750" indent="-285750">
              <a:buFont typeface="Arial" panose="020B0604020202020204" pitchFamily="34" charset="0"/>
              <a:buChar char="•"/>
            </a:pPr>
            <a:r>
              <a:rPr lang="en-GB" sz="1700" dirty="0"/>
              <a:t>Same benefits needed across the sector with different organisations (funding, resource, size, leadership, geography) how do we rationalise this?  </a:t>
            </a:r>
          </a:p>
        </p:txBody>
      </p:sp>
      <p:sp>
        <p:nvSpPr>
          <p:cNvPr id="4" name="TextBox 3">
            <a:extLst>
              <a:ext uri="{FF2B5EF4-FFF2-40B4-BE49-F238E27FC236}">
                <a16:creationId xmlns:a16="http://schemas.microsoft.com/office/drawing/2014/main" xmlns="" id="{32610D7B-B132-7798-FFE3-68C9FD8B0BF1}"/>
              </a:ext>
            </a:extLst>
          </p:cNvPr>
          <p:cNvSpPr txBox="1"/>
          <p:nvPr/>
        </p:nvSpPr>
        <p:spPr>
          <a:xfrm>
            <a:off x="8942644" y="2819094"/>
            <a:ext cx="2784764" cy="3139321"/>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dirty="0"/>
              <a:t>Fire Control people, systems and facilities deliver more fire service mission critical services than fire stations, prevention and protection, and support teams but often get the least attention and investment. </a:t>
            </a:r>
            <a:r>
              <a:rPr lang="en-GB" b="1" dirty="0"/>
              <a:t>This does not make business sense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6973">
            <a:off x="8576076" y="706697"/>
            <a:ext cx="2664460" cy="1776307"/>
          </a:xfrm>
          <a:prstGeom prst="rect">
            <a:avLst/>
          </a:prstGeom>
        </p:spPr>
      </p:pic>
    </p:spTree>
    <p:extLst>
      <p:ext uri="{BB962C8B-B14F-4D97-AF65-F5344CB8AC3E}">
        <p14:creationId xmlns:p14="http://schemas.microsoft.com/office/powerpoint/2010/main" val="18752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p188="http://schemas.microsoft.com/office/powerpoint/2018/8/main" xmlns="" r:id="rId5"/>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DD98F-AEAE-433C-70C6-8B46A23A56F4}"/>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Agenda – Morning </a:t>
            </a:r>
            <a:r>
              <a:rPr lang="en-GB" sz="2800" b="1" dirty="0" smtClean="0">
                <a:latin typeface="Arial" panose="020B0604020202020204" pitchFamily="34" charset="0"/>
                <a:cs typeface="Arial" panose="020B0604020202020204" pitchFamily="34" charset="0"/>
              </a:rPr>
              <a:t>session</a:t>
            </a:r>
            <a:endParaRPr lang="en-GB" sz="2800" b="1" dirty="0">
              <a:latin typeface="Arial" panose="020B0604020202020204" pitchFamily="34" charset="0"/>
              <a:cs typeface="Arial" panose="020B0604020202020204" pitchFamily="34" charset="0"/>
            </a:endParaRPr>
          </a:p>
        </p:txBody>
      </p:sp>
      <p:sp>
        <p:nvSpPr>
          <p:cNvPr id="4" name="Subtitle 1">
            <a:extLst>
              <a:ext uri="{FF2B5EF4-FFF2-40B4-BE49-F238E27FC236}">
                <a16:creationId xmlns:a16="http://schemas.microsoft.com/office/drawing/2014/main" xmlns="" id="{CACBB1E6-D1CE-0DD4-E2FF-C36D0F8F596E}"/>
              </a:ext>
            </a:extLst>
          </p:cNvPr>
          <p:cNvSpPr txBox="1">
            <a:spLocks/>
          </p:cNvSpPr>
          <p:nvPr/>
        </p:nvSpPr>
        <p:spPr>
          <a:xfrm>
            <a:off x="1213502" y="1674976"/>
            <a:ext cx="10083389" cy="4221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4002584944"/>
              </p:ext>
            </p:extLst>
          </p:nvPr>
        </p:nvGraphicFramePr>
        <p:xfrm>
          <a:off x="949570" y="1674976"/>
          <a:ext cx="9788769" cy="4732299"/>
        </p:xfrm>
        <a:graphic>
          <a:graphicData uri="http://schemas.openxmlformats.org/drawingml/2006/table">
            <a:tbl>
              <a:tblPr firstRow="1" firstCol="1" lastRow="1" lastCol="1" bandRow="1" bandCol="1"/>
              <a:tblGrid>
                <a:gridCol w="669753">
                  <a:extLst>
                    <a:ext uri="{9D8B030D-6E8A-4147-A177-3AD203B41FA5}">
                      <a16:colId xmlns:a16="http://schemas.microsoft.com/office/drawing/2014/main" xmlns="" val="20000"/>
                    </a:ext>
                  </a:extLst>
                </a:gridCol>
                <a:gridCol w="6043812">
                  <a:extLst>
                    <a:ext uri="{9D8B030D-6E8A-4147-A177-3AD203B41FA5}">
                      <a16:colId xmlns:a16="http://schemas.microsoft.com/office/drawing/2014/main" xmlns="" val="20001"/>
                    </a:ext>
                  </a:extLst>
                </a:gridCol>
                <a:gridCol w="801817">
                  <a:extLst>
                    <a:ext uri="{9D8B030D-6E8A-4147-A177-3AD203B41FA5}">
                      <a16:colId xmlns:a16="http://schemas.microsoft.com/office/drawing/2014/main" xmlns="" val="20002"/>
                    </a:ext>
                  </a:extLst>
                </a:gridCol>
                <a:gridCol w="2273387">
                  <a:extLst>
                    <a:ext uri="{9D8B030D-6E8A-4147-A177-3AD203B41FA5}">
                      <a16:colId xmlns:a16="http://schemas.microsoft.com/office/drawing/2014/main" xmlns="" val="20003"/>
                    </a:ext>
                  </a:extLst>
                </a:gridCol>
              </a:tblGrid>
              <a:tr h="455722">
                <a:tc>
                  <a:txBody>
                    <a:bodyPr/>
                    <a:lstStyle/>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Item</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tc>
                  <a:txBody>
                    <a:bodyPr/>
                    <a:lstStyle/>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Activity</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 </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tc>
                  <a:txBody>
                    <a:bodyPr/>
                    <a:lstStyle/>
                    <a:p>
                      <a:pPr algn="ctr">
                        <a:spcAft>
                          <a:spcPts val="0"/>
                        </a:spcAft>
                      </a:pPr>
                      <a:r>
                        <a:rPr lang="en-GB" sz="1800" b="1">
                          <a:solidFill>
                            <a:schemeClr val="bg1"/>
                          </a:solidFill>
                          <a:effectLst/>
                          <a:latin typeface="Arial" panose="020B0604020202020204" pitchFamily="34" charset="0"/>
                          <a:ea typeface="Cambria" panose="02040503050406030204" pitchFamily="18" charset="0"/>
                          <a:cs typeface="Arial" panose="020B0604020202020204" pitchFamily="34" charset="0"/>
                        </a:rPr>
                        <a:t>Time</a:t>
                      </a:r>
                      <a:endParaRPr lang="en-GB" sz="180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tc>
                  <a:txBody>
                    <a:bodyPr/>
                    <a:lstStyle/>
                    <a:p>
                      <a:pPr algn="ctr">
                        <a:spcAft>
                          <a:spcPts val="0"/>
                        </a:spcAft>
                      </a:pPr>
                      <a:r>
                        <a:rPr lang="en-GB" sz="18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Lead</a:t>
                      </a:r>
                      <a:endParaRPr lang="en-GB" sz="18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59F"/>
                    </a:solidFill>
                  </a:tcPr>
                </a:tc>
                <a:extLst>
                  <a:ext uri="{0D108BD9-81ED-4DB2-BD59-A6C34878D82A}">
                    <a16:rowId xmlns:a16="http://schemas.microsoft.com/office/drawing/2014/main" xmlns="" val="10000"/>
                  </a:ext>
                </a:extLst>
              </a:tr>
              <a:tr h="455722">
                <a:tc>
                  <a:txBody>
                    <a:bodyPr/>
                    <a:lstStyle/>
                    <a:p>
                      <a:pPr algn="ct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1</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Welcome, introductions and apologies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09:30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a:effectLst/>
                          <a:latin typeface="Arial" panose="020B0604020202020204" pitchFamily="34" charset="0"/>
                          <a:ea typeface="Cambria" panose="02040503050406030204" pitchFamily="18" charset="0"/>
                          <a:cs typeface="Arial" panose="020B0604020202020204" pitchFamily="34" charset="0"/>
                        </a:rPr>
                        <a:t>Sally Conquest</a:t>
                      </a:r>
                      <a:endParaRPr lang="en-GB" sz="14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1037">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Purpose of today’s session and overview of team</a:t>
                      </a:r>
                    </a:p>
                    <a:p>
                      <a:pPr marL="285750" indent="-285750">
                        <a:spcAft>
                          <a:spcPts val="0"/>
                        </a:spcAft>
                        <a:buFont typeface="Arial" panose="020B0604020202020204" pitchFamily="34" charset="0"/>
                        <a:buChar char="•"/>
                      </a:pPr>
                      <a:r>
                        <a:rPr lang="en-GB" sz="1200" dirty="0">
                          <a:effectLst/>
                          <a:latin typeface="Arial" panose="020B0604020202020204" pitchFamily="34" charset="0"/>
                          <a:ea typeface="Cambria" panose="02040503050406030204" pitchFamily="18" charset="0"/>
                          <a:cs typeface="Arial" panose="020B0604020202020204" pitchFamily="34" charset="0"/>
                        </a:rPr>
                        <a:t>National</a:t>
                      </a:r>
                      <a:r>
                        <a:rPr lang="en-GB" sz="1200" baseline="0" dirty="0">
                          <a:effectLst/>
                          <a:latin typeface="Arial" panose="020B0604020202020204" pitchFamily="34" charset="0"/>
                          <a:ea typeface="Cambria" panose="02040503050406030204" pitchFamily="18" charset="0"/>
                          <a:cs typeface="Arial" panose="020B0604020202020204" pitchFamily="34" charset="0"/>
                        </a:rPr>
                        <a:t> Procurement Hub</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NFCC</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Ops Communications Strategy Board</a:t>
                      </a:r>
                      <a:endParaRPr lang="en-GB" sz="12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09:40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Sally Conquest / Ian Taylor / Chris Else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5589">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Symbol" panose="05050102010706020507" pitchFamily="18" charset="2"/>
                        <a:buNone/>
                      </a:pPr>
                      <a:r>
                        <a:rPr lang="en-GB" sz="1400" dirty="0">
                          <a:effectLst/>
                          <a:latin typeface="Arial" panose="020B0604020202020204" pitchFamily="34" charset="0"/>
                          <a:ea typeface="Cambria" panose="02040503050406030204" pitchFamily="18" charset="0"/>
                          <a:cs typeface="Arial" panose="020B0604020202020204" pitchFamily="34" charset="0"/>
                        </a:rPr>
                        <a:t>Commercial</a:t>
                      </a:r>
                      <a:r>
                        <a:rPr lang="en-GB" sz="1400" baseline="0" dirty="0">
                          <a:effectLst/>
                          <a:latin typeface="Arial" panose="020B0604020202020204" pitchFamily="34" charset="0"/>
                          <a:ea typeface="Cambria" panose="02040503050406030204" pitchFamily="18" charset="0"/>
                          <a:cs typeface="Arial" panose="020B0604020202020204" pitchFamily="34" charset="0"/>
                        </a:rPr>
                        <a:t> Considerations</a:t>
                      </a:r>
                    </a:p>
                    <a:p>
                      <a:pPr marL="285750" indent="-285750">
                        <a:spcAft>
                          <a:spcPts val="0"/>
                        </a:spcAft>
                        <a:buFont typeface="Arial" panose="020B0604020202020204" pitchFamily="34" charset="0"/>
                        <a:buChar char="•"/>
                      </a:pPr>
                      <a:r>
                        <a:rPr lang="en-GB" sz="1200" dirty="0">
                          <a:effectLst/>
                          <a:latin typeface="Arial" panose="020B0604020202020204" pitchFamily="34" charset="0"/>
                          <a:ea typeface="Cambria" panose="02040503050406030204" pitchFamily="18" charset="0"/>
                          <a:cs typeface="Arial" panose="020B0604020202020204" pitchFamily="34" charset="0"/>
                        </a:rPr>
                        <a:t>External</a:t>
                      </a:r>
                      <a:r>
                        <a:rPr lang="en-GB" sz="1200" baseline="0" dirty="0">
                          <a:effectLst/>
                          <a:latin typeface="Arial" panose="020B0604020202020204" pitchFamily="34" charset="0"/>
                          <a:ea typeface="Cambria" panose="02040503050406030204" pitchFamily="18" charset="0"/>
                          <a:cs typeface="Arial" panose="020B0604020202020204" pitchFamily="34" charset="0"/>
                        </a:rPr>
                        <a:t> Factors </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Market engagement and Industry feedback</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Routes to market</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Contractual terms</a:t>
                      </a:r>
                    </a:p>
                    <a:p>
                      <a:pPr marL="285750" indent="-285750">
                        <a:spcAft>
                          <a:spcPts val="0"/>
                        </a:spcAft>
                        <a:buFont typeface="Arial" panose="020B0604020202020204" pitchFamily="34" charset="0"/>
                        <a:buChar char="•"/>
                      </a:pPr>
                      <a:r>
                        <a:rPr lang="en-GB" sz="1200" baseline="0" dirty="0">
                          <a:effectLst/>
                          <a:latin typeface="Arial" panose="020B0604020202020204" pitchFamily="34" charset="0"/>
                          <a:ea typeface="Cambria" panose="02040503050406030204" pitchFamily="18" charset="0"/>
                          <a:cs typeface="Arial" panose="020B0604020202020204" pitchFamily="34" charset="0"/>
                        </a:rPr>
                        <a:t>Specification</a:t>
                      </a:r>
                      <a:r>
                        <a:rPr lang="en-GB" sz="1400" dirty="0">
                          <a:effectLst/>
                          <a:latin typeface="Arial" panose="020B0604020202020204" pitchFamily="34" charset="0"/>
                          <a:ea typeface="Cambria" panose="02040503050406030204" pitchFamily="18" charset="0"/>
                          <a:cs typeface="Arial" panose="020B0604020202020204" pitchFamily="34" charset="0"/>
                        </a:rPr>
                        <a:t>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10:10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Sally Conquest</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1037">
                <a:tc>
                  <a:txBody>
                    <a:bodyPr/>
                    <a:lstStyle/>
                    <a:p>
                      <a:pPr marL="457200" indent="-226695">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Comfort Break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10:50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31037">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Working together </a:t>
                      </a:r>
                      <a:r>
                        <a:rPr lang="en-GB" sz="1400" dirty="0" smtClean="0">
                          <a:effectLst/>
                          <a:latin typeface="Arial" panose="020B0604020202020204" pitchFamily="34" charset="0"/>
                          <a:ea typeface="Cambria" panose="02040503050406030204" pitchFamily="18" charset="0"/>
                          <a:cs typeface="Arial" panose="020B0604020202020204" pitchFamily="34" charset="0"/>
                        </a:rPr>
                        <a:t> - An assessment</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11:00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Chris Else / Ian Taylor</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9901">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Open discussion / Lessons Learned sharing / Q&amp;A</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11:20</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All</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5722">
                <a:tc>
                  <a:txBody>
                    <a:bodyPr/>
                    <a:lstStyle/>
                    <a:p>
                      <a:pPr marL="457200" indent="-226695">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6</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AOB and Close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GB" sz="1400" dirty="0">
                          <a:effectLst/>
                          <a:latin typeface="Arial" panose="020B0604020202020204" pitchFamily="34" charset="0"/>
                          <a:ea typeface="Cambria" panose="02040503050406030204" pitchFamily="18" charset="0"/>
                          <a:cs typeface="Arial" panose="020B0604020202020204" pitchFamily="34" charset="0"/>
                        </a:rPr>
                        <a:t> </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a:effectLst/>
                          <a:latin typeface="Arial" panose="020B0604020202020204" pitchFamily="34" charset="0"/>
                          <a:ea typeface="Cambria" panose="02040503050406030204" pitchFamily="18" charset="0"/>
                          <a:cs typeface="Arial" panose="020B0604020202020204" pitchFamily="34" charset="0"/>
                        </a:rPr>
                        <a:t>12:00</a:t>
                      </a:r>
                      <a:endParaRPr lang="en-GB" sz="14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i="1" dirty="0">
                          <a:effectLst/>
                          <a:latin typeface="Arial" panose="020B0604020202020204" pitchFamily="34" charset="0"/>
                          <a:ea typeface="Cambria" panose="02040503050406030204" pitchFamily="18" charset="0"/>
                          <a:cs typeface="Arial" panose="020B0604020202020204" pitchFamily="34" charset="0"/>
                        </a:rPr>
                        <a:t>All</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7814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D73BB-8313-2CB8-E736-F237702FFA70}"/>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Working together – a blunt assessment # 2</a:t>
            </a:r>
          </a:p>
        </p:txBody>
      </p:sp>
      <p:pic>
        <p:nvPicPr>
          <p:cNvPr id="5" name="Picture 4">
            <a:extLst>
              <a:ext uri="{FF2B5EF4-FFF2-40B4-BE49-F238E27FC236}">
                <a16:creationId xmlns:a16="http://schemas.microsoft.com/office/drawing/2014/main" xmlns=""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sp>
        <p:nvSpPr>
          <p:cNvPr id="3" name="TextBox 2"/>
          <p:cNvSpPr txBox="1"/>
          <p:nvPr/>
        </p:nvSpPr>
        <p:spPr>
          <a:xfrm>
            <a:off x="462918" y="1265152"/>
            <a:ext cx="7406372"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Like human relationships, partnerships come and go </a:t>
            </a:r>
          </a:p>
          <a:p>
            <a:pPr lvl="1">
              <a:defRPr/>
            </a:pP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 it’s not something to be embarrassed about</a:t>
            </a:r>
            <a:b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Think about three stages of partnership / consortia working:</a:t>
            </a:r>
          </a:p>
          <a:p>
            <a:pPr marL="742950" lvl="1" indent="-285750">
              <a:buFont typeface="Arial" panose="020B0604020202020204" pitchFamily="34" charset="0"/>
              <a:buChar char="•"/>
            </a:pPr>
            <a:r>
              <a:rPr lang="en-GB" dirty="0">
                <a:solidFill>
                  <a:srgbClr val="000000"/>
                </a:solidFill>
                <a:latin typeface="Calibri" panose="020F0502020204030204"/>
              </a:rPr>
              <a:t>Getting together</a:t>
            </a:r>
          </a:p>
          <a:p>
            <a:pPr marL="742950" lvl="1" indent="-285750">
              <a:buFont typeface="Arial" panose="020B0604020202020204" pitchFamily="34" charset="0"/>
              <a:buChar char="•"/>
            </a:pP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Staying together</a:t>
            </a:r>
          </a:p>
          <a:p>
            <a:pPr marL="742950" lvl="1" indent="-285750">
              <a:buFont typeface="Arial" panose="020B0604020202020204" pitchFamily="34" charset="0"/>
              <a:buChar char="•"/>
            </a:pP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Dissolution</a:t>
            </a:r>
            <a:b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alibri" panose="020F0502020204030204"/>
              </a:rPr>
              <a:t>Consider a partnership agreement – it provides surety all round</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742950" lvl="1" indent="-285750">
              <a:buFont typeface="Arial" panose="020B0604020202020204" pitchFamily="34" charset="0"/>
              <a:buChar char="•"/>
              <a:defRPr/>
            </a:pPr>
            <a:r>
              <a:rPr lang="en-GB" dirty="0">
                <a:solidFill>
                  <a:srgbClr val="000000"/>
                </a:solidFill>
                <a:latin typeface="Calibri" panose="020F0502020204030204"/>
              </a:rPr>
              <a:t>Do you need break clauses / points?</a:t>
            </a:r>
            <a:endPar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Different partnership / collaboration models</a:t>
            </a:r>
          </a:p>
          <a:p>
            <a:pPr marL="742950" lvl="1" indent="-285750">
              <a:buFont typeface="Arial" panose="020B0604020202020204" pitchFamily="34" charset="0"/>
              <a:buChar char="•"/>
            </a:pPr>
            <a:r>
              <a:rPr lang="en-GB" dirty="0">
                <a:solidFill>
                  <a:srgbClr val="000000"/>
                </a:solidFill>
                <a:latin typeface="Calibri" panose="020F0502020204030204"/>
              </a:rPr>
              <a:t>Separate company</a:t>
            </a:r>
          </a:p>
          <a:p>
            <a:pPr marL="742950" lvl="1" indent="-285750">
              <a:buFont typeface="Arial" panose="020B0604020202020204" pitchFamily="34" charset="0"/>
              <a:buChar char="•"/>
            </a:pP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Outsourced to another FRS</a:t>
            </a:r>
          </a:p>
          <a:p>
            <a:pPr marL="742950" lvl="1" indent="-285750">
              <a:buFont typeface="Arial" panose="020B0604020202020204" pitchFamily="34" charset="0"/>
              <a:buChar char="•"/>
            </a:pPr>
            <a:r>
              <a:rPr lang="en-GB" dirty="0">
                <a:solidFill>
                  <a:srgbClr val="000000"/>
                </a:solidFill>
                <a:latin typeface="Calibri" panose="020F0502020204030204"/>
              </a:rPr>
              <a:t>Joint partnership</a:t>
            </a:r>
          </a:p>
          <a:p>
            <a:pPr marL="742950" lvl="1" indent="-285750">
              <a:buFont typeface="Arial" panose="020B0604020202020204" pitchFamily="34" charset="0"/>
              <a:buChar char="•"/>
            </a:pPr>
            <a:r>
              <a:rPr lang="en-GB" dirty="0">
                <a:solidFill>
                  <a:srgbClr val="000000"/>
                </a:solidFill>
                <a:latin typeface="Calibri" panose="020F0502020204030204"/>
              </a:rPr>
              <a:t>Lead Authority</a:t>
            </a:r>
          </a:p>
          <a:p>
            <a:pPr lvl="1"/>
            <a:endPar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Mobility within and around the above – </a:t>
            </a:r>
            <a:r>
              <a:rPr kumimoji="0" lang="en-GB" sz="1800" b="1" i="1" u="none" strike="noStrike" kern="1200" cap="none" spc="0" normalizeH="0" baseline="0" noProof="0" dirty="0">
                <a:ln>
                  <a:noFill/>
                </a:ln>
                <a:solidFill>
                  <a:srgbClr val="000000"/>
                </a:solidFill>
                <a:effectLst/>
                <a:uLnTx/>
                <a:uFillTx/>
                <a:latin typeface="Calibri" panose="020F0502020204030204"/>
                <a:ea typeface="+mn-ea"/>
                <a:cs typeface="+mn-cs"/>
              </a:rPr>
              <a:t>the landscape will not remain </a:t>
            </a:r>
            <a:r>
              <a:rPr kumimoji="0" lang="en-GB" sz="1800" b="1" i="1" u="none" strike="noStrike" kern="1200" cap="none" spc="0" normalizeH="0" baseline="0" noProof="0" dirty="0" smtClean="0">
                <a:ln>
                  <a:noFill/>
                </a:ln>
                <a:solidFill>
                  <a:srgbClr val="000000"/>
                </a:solidFill>
                <a:effectLst/>
                <a:uLnTx/>
                <a:uFillTx/>
                <a:latin typeface="Calibri" panose="020F0502020204030204"/>
                <a:ea typeface="+mn-ea"/>
                <a:cs typeface="+mn-cs"/>
              </a:rPr>
              <a:t>static</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00" y="2018348"/>
            <a:ext cx="3154680" cy="2884148"/>
          </a:xfrm>
          <a:prstGeom prst="rect">
            <a:avLst/>
          </a:prstGeom>
        </p:spPr>
      </p:pic>
    </p:spTree>
    <p:extLst>
      <p:ext uri="{BB962C8B-B14F-4D97-AF65-F5344CB8AC3E}">
        <p14:creationId xmlns:p14="http://schemas.microsoft.com/office/powerpoint/2010/main" val="224420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D73BB-8313-2CB8-E736-F237702FFA70}"/>
              </a:ext>
            </a:extLst>
          </p:cNvPr>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Open discussion / Lessons Learned sharing / Q&amp;A</a:t>
            </a:r>
          </a:p>
        </p:txBody>
      </p:sp>
      <p:pic>
        <p:nvPicPr>
          <p:cNvPr id="5" name="Picture 4">
            <a:extLst>
              <a:ext uri="{FF2B5EF4-FFF2-40B4-BE49-F238E27FC236}">
                <a16:creationId xmlns:a16="http://schemas.microsoft.com/office/drawing/2014/main" xmlns="" id="{5F1C930B-0147-FFA4-DB39-EF42544C139A}"/>
              </a:ext>
            </a:extLst>
          </p:cNvPr>
          <p:cNvPicPr>
            <a:picLocks noChangeAspect="1"/>
          </p:cNvPicPr>
          <p:nvPr/>
        </p:nvPicPr>
        <p:blipFill>
          <a:blip r:embed="rId3"/>
          <a:stretch>
            <a:fillRect/>
          </a:stretch>
        </p:blipFill>
        <p:spPr>
          <a:xfrm>
            <a:off x="10112331" y="6014719"/>
            <a:ext cx="1978069" cy="8199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381" y="1923275"/>
            <a:ext cx="5455259" cy="4091444"/>
          </a:xfrm>
          <a:prstGeom prst="rect">
            <a:avLst/>
          </a:prstGeom>
        </p:spPr>
      </p:pic>
    </p:spTree>
    <p:extLst>
      <p:ext uri="{BB962C8B-B14F-4D97-AF65-F5344CB8AC3E}">
        <p14:creationId xmlns:p14="http://schemas.microsoft.com/office/powerpoint/2010/main" val="18813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284D3-51F7-DF26-77F6-D0747865C2F7}"/>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Close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1497965"/>
            <a:ext cx="4719638" cy="4719638"/>
          </a:xfrm>
        </p:spPr>
      </p:pic>
      <p:sp>
        <p:nvSpPr>
          <p:cNvPr id="6" name="Rounded Rectangular Callout 5"/>
          <p:cNvSpPr/>
          <p:nvPr/>
        </p:nvSpPr>
        <p:spPr>
          <a:xfrm>
            <a:off x="853440" y="2113280"/>
            <a:ext cx="4876800" cy="3352800"/>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See you at 1pm!</a:t>
            </a:r>
          </a:p>
          <a:p>
            <a:pPr algn="ctr"/>
            <a:endParaRPr lang="en-GB" sz="2800" b="1" dirty="0"/>
          </a:p>
          <a:p>
            <a:pPr algn="ctr"/>
            <a:r>
              <a:rPr lang="en-GB" sz="2800" b="1" dirty="0"/>
              <a:t>Please remember to use the </a:t>
            </a:r>
            <a:r>
              <a:rPr lang="en-GB" sz="2800" b="1" dirty="0">
                <a:solidFill>
                  <a:schemeClr val="tx1"/>
                </a:solidFill>
              </a:rPr>
              <a:t>SECOND</a:t>
            </a:r>
            <a:r>
              <a:rPr lang="en-GB" sz="2800" b="1" dirty="0"/>
              <a:t> Teams link for the Supplier session!</a:t>
            </a:r>
          </a:p>
        </p:txBody>
      </p:sp>
    </p:spTree>
    <p:extLst>
      <p:ext uri="{BB962C8B-B14F-4D97-AF65-F5344CB8AC3E}">
        <p14:creationId xmlns:p14="http://schemas.microsoft.com/office/powerpoint/2010/main" val="378271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027" y="1157286"/>
            <a:ext cx="3821629" cy="2529839"/>
          </a:xfrm>
          <a:prstGeom prst="rect">
            <a:avLst/>
          </a:prstGeom>
        </p:spPr>
      </p:pic>
      <p:sp>
        <p:nvSpPr>
          <p:cNvPr id="2" name="Title 1">
            <a:extLst>
              <a:ext uri="{FF2B5EF4-FFF2-40B4-BE49-F238E27FC236}">
                <a16:creationId xmlns:a16="http://schemas.microsoft.com/office/drawing/2014/main" xmlns="" id="{BC8DD98F-AEAE-433C-70C6-8B46A23A56F4}"/>
              </a:ext>
            </a:extLst>
          </p:cNvPr>
          <p:cNvSpPr>
            <a:spLocks noGrp="1"/>
          </p:cNvSpPr>
          <p:nvPr>
            <p:ph type="title"/>
          </p:nvPr>
        </p:nvSpPr>
        <p:spPr/>
        <p:txBody>
          <a:bodyPr>
            <a:normAutofit/>
          </a:bodyPr>
          <a:lstStyle/>
          <a:p>
            <a:r>
              <a:rPr lang="en-GB" sz="2800" b="1" dirty="0" smtClean="0">
                <a:latin typeface="Arial" panose="020B0604020202020204" pitchFamily="34" charset="0"/>
                <a:cs typeface="Arial" panose="020B0604020202020204" pitchFamily="34" charset="0"/>
              </a:rPr>
              <a:t>Housekeeping</a:t>
            </a:r>
            <a:endParaRPr lang="en-GB" sz="2800" b="1" dirty="0">
              <a:latin typeface="Arial" panose="020B0604020202020204" pitchFamily="34" charset="0"/>
              <a:cs typeface="Arial" panose="020B0604020202020204" pitchFamily="34" charset="0"/>
            </a:endParaRPr>
          </a:p>
        </p:txBody>
      </p:sp>
      <p:sp>
        <p:nvSpPr>
          <p:cNvPr id="4" name="Subtitle 1">
            <a:extLst>
              <a:ext uri="{FF2B5EF4-FFF2-40B4-BE49-F238E27FC236}">
                <a16:creationId xmlns:a16="http://schemas.microsoft.com/office/drawing/2014/main" xmlns="" id="{CACBB1E6-D1CE-0DD4-E2FF-C36D0F8F596E}"/>
              </a:ext>
            </a:extLst>
          </p:cNvPr>
          <p:cNvSpPr txBox="1">
            <a:spLocks/>
          </p:cNvSpPr>
          <p:nvPr/>
        </p:nvSpPr>
        <p:spPr>
          <a:xfrm>
            <a:off x="1213502" y="1674976"/>
            <a:ext cx="10083389" cy="4221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p:cNvSpPr txBox="1"/>
          <p:nvPr/>
        </p:nvSpPr>
        <p:spPr>
          <a:xfrm>
            <a:off x="865783" y="3059523"/>
            <a:ext cx="9109058" cy="3354765"/>
          </a:xfrm>
          <a:prstGeom prst="rect">
            <a:avLst/>
          </a:prstGeom>
          <a:noFill/>
        </p:spPr>
        <p:txBody>
          <a:bodyPr wrap="square" rtlCol="0">
            <a:spAutoFit/>
          </a:bodyPr>
          <a:lstStyle/>
          <a:p>
            <a:endParaRPr lang="en-GB" sz="2000" dirty="0"/>
          </a:p>
          <a:p>
            <a:pPr marL="285750" indent="-285750">
              <a:buFont typeface="Arial" panose="020B0604020202020204" pitchFamily="34" charset="0"/>
              <a:buChar char="•"/>
            </a:pPr>
            <a:r>
              <a:rPr lang="en-GB" sz="2000" dirty="0" smtClean="0"/>
              <a:t>Permission to record?  Slides and recording shall be made available;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Please keep all microphones off during </a:t>
            </a:r>
            <a:r>
              <a:rPr lang="en-GB" sz="2000" smtClean="0"/>
              <a:t>this presentation, </a:t>
            </a:r>
            <a:r>
              <a:rPr lang="en-GB" sz="2000" dirty="0" smtClean="0"/>
              <a:t>unless you are speaking;</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Please raise any questions in the chat bar, or enter a ? into the chat bar, and we shall come to you in turn at the end of each slide;</a:t>
            </a:r>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32313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Purpose of </a:t>
            </a:r>
            <a:r>
              <a:rPr lang="en-GB" sz="2800" b="1" dirty="0" smtClean="0">
                <a:latin typeface="Arial" panose="020B0604020202020204" pitchFamily="34" charset="0"/>
                <a:cs typeface="Arial" panose="020B0604020202020204" pitchFamily="34" charset="0"/>
              </a:rPr>
              <a:t>todays session</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920" y="1457324"/>
            <a:ext cx="11206480" cy="4943475"/>
          </a:xfrm>
        </p:spPr>
        <p:txBody>
          <a:bodyPr>
            <a:normAutofit/>
          </a:bodyPr>
          <a:lstStyle/>
          <a:p>
            <a:pPr marL="0" indent="0">
              <a:buNone/>
            </a:pPr>
            <a:endParaRPr lang="en-US" dirty="0">
              <a:cs typeface="Arial" panose="020B0604020202020204" pitchFamily="34" charset="0"/>
            </a:endParaRPr>
          </a:p>
          <a:p>
            <a:pPr marL="0" indent="0">
              <a:buNone/>
            </a:pPr>
            <a:endParaRPr lang="en-GB" dirty="0">
              <a:cs typeface="Arial" panose="020B0604020202020204" pitchFamily="34" charset="0"/>
            </a:endParaRPr>
          </a:p>
        </p:txBody>
      </p:sp>
      <p:sp>
        <p:nvSpPr>
          <p:cNvPr id="4" name="Rounded Rectangle 3"/>
          <p:cNvSpPr/>
          <p:nvPr/>
        </p:nvSpPr>
        <p:spPr>
          <a:xfrm>
            <a:off x="744681" y="1457301"/>
            <a:ext cx="4338320" cy="146875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Currently a number of Fire Services looking to go out to market for a CAD/ICCS solution the coming 24 months </a:t>
            </a:r>
          </a:p>
        </p:txBody>
      </p:sp>
      <p:sp>
        <p:nvSpPr>
          <p:cNvPr id="5" name="Rounded Rectangle 4"/>
          <p:cNvSpPr/>
          <p:nvPr/>
        </p:nvSpPr>
        <p:spPr>
          <a:xfrm>
            <a:off x="744681" y="3303984"/>
            <a:ext cx="4338320" cy="14687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Two way feedback from suppliers : </a:t>
            </a:r>
          </a:p>
          <a:p>
            <a:pPr marL="285750" indent="-285750" algn="ctr">
              <a:buFont typeface="Arial" panose="020B0604020202020204" pitchFamily="34" charset="0"/>
              <a:buChar char="•"/>
            </a:pPr>
            <a:r>
              <a:rPr lang="en-GB" dirty="0">
                <a:cs typeface="Arial" panose="020B0604020202020204" pitchFamily="34" charset="0"/>
              </a:rPr>
              <a:t>Roadmaps; </a:t>
            </a:r>
          </a:p>
          <a:p>
            <a:pPr marL="285750" indent="-285750" algn="ctr">
              <a:buFont typeface="Arial" panose="020B0604020202020204" pitchFamily="34" charset="0"/>
              <a:buChar char="•"/>
            </a:pPr>
            <a:r>
              <a:rPr lang="en-GB" dirty="0">
                <a:cs typeface="Arial" panose="020B0604020202020204" pitchFamily="34" charset="0"/>
              </a:rPr>
              <a:t>Engagement; </a:t>
            </a:r>
          </a:p>
          <a:p>
            <a:pPr marL="285750" indent="-285750" algn="ctr">
              <a:buFont typeface="Arial" panose="020B0604020202020204" pitchFamily="34" charset="0"/>
              <a:buChar char="•"/>
            </a:pPr>
            <a:r>
              <a:rPr lang="en-GB" dirty="0">
                <a:cs typeface="Arial" panose="020B0604020202020204" pitchFamily="34" charset="0"/>
              </a:rPr>
              <a:t>specifications</a:t>
            </a:r>
          </a:p>
        </p:txBody>
      </p:sp>
      <p:sp>
        <p:nvSpPr>
          <p:cNvPr id="6" name="Rounded Rectangle 5"/>
          <p:cNvSpPr/>
          <p:nvPr/>
        </p:nvSpPr>
        <p:spPr>
          <a:xfrm>
            <a:off x="6603452" y="3303984"/>
            <a:ext cx="4338320" cy="14687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Discuss </a:t>
            </a:r>
            <a:r>
              <a:rPr lang="en-US" dirty="0" smtClean="0">
                <a:cs typeface="Arial" panose="020B0604020202020204" pitchFamily="34" charset="0"/>
              </a:rPr>
              <a:t>number </a:t>
            </a:r>
            <a:r>
              <a:rPr lang="en-US" dirty="0">
                <a:cs typeface="Arial" panose="020B0604020202020204" pitchFamily="34" charset="0"/>
              </a:rPr>
              <a:t>of current market and sector issues :</a:t>
            </a:r>
          </a:p>
          <a:p>
            <a:pPr marL="285750" indent="-285750" algn="ctr">
              <a:buFont typeface="Arial" panose="020B0604020202020204" pitchFamily="34" charset="0"/>
              <a:buChar char="•"/>
            </a:pPr>
            <a:r>
              <a:rPr lang="en-US" dirty="0">
                <a:cs typeface="Arial" panose="020B0604020202020204" pitchFamily="34" charset="0"/>
              </a:rPr>
              <a:t>CMA Investigations;</a:t>
            </a:r>
          </a:p>
          <a:p>
            <a:pPr marL="285750" indent="-285750" algn="ctr">
              <a:buFont typeface="Arial" panose="020B0604020202020204" pitchFamily="34" charset="0"/>
              <a:buChar char="•"/>
            </a:pPr>
            <a:r>
              <a:rPr lang="en-US" dirty="0">
                <a:cs typeface="Arial" panose="020B0604020202020204" pitchFamily="34" charset="0"/>
              </a:rPr>
              <a:t>ESN/DCS;</a:t>
            </a:r>
          </a:p>
          <a:p>
            <a:pPr marL="285750" indent="-285750" algn="ctr">
              <a:buFont typeface="Arial" panose="020B0604020202020204" pitchFamily="34" charset="0"/>
              <a:buChar char="•"/>
            </a:pPr>
            <a:r>
              <a:rPr lang="en-US" dirty="0">
                <a:cs typeface="Arial" panose="020B0604020202020204" pitchFamily="34" charset="0"/>
              </a:rPr>
              <a:t>Financial pressures.</a:t>
            </a:r>
            <a:endParaRPr lang="en-GB" dirty="0">
              <a:cs typeface="Arial" panose="020B0604020202020204" pitchFamily="34" charset="0"/>
            </a:endParaRPr>
          </a:p>
        </p:txBody>
      </p:sp>
      <p:sp>
        <p:nvSpPr>
          <p:cNvPr id="7" name="Rounded Rectangle 6"/>
          <p:cNvSpPr/>
          <p:nvPr/>
        </p:nvSpPr>
        <p:spPr>
          <a:xfrm>
            <a:off x="6603452" y="1457301"/>
            <a:ext cx="4338320" cy="146875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Share FRS lessons learned from both previous tenders and engagement with suppliers</a:t>
            </a:r>
          </a:p>
        </p:txBody>
      </p:sp>
      <p:sp>
        <p:nvSpPr>
          <p:cNvPr id="8" name="Rounded Rectangle 3">
            <a:extLst>
              <a:ext uri="{FF2B5EF4-FFF2-40B4-BE49-F238E27FC236}">
                <a16:creationId xmlns:a16="http://schemas.microsoft.com/office/drawing/2014/main" xmlns="" id="{51D9A3F1-2C5C-7AF6-FB99-F9953A5A4AEB}"/>
              </a:ext>
            </a:extLst>
          </p:cNvPr>
          <p:cNvSpPr/>
          <p:nvPr/>
        </p:nvSpPr>
        <p:spPr>
          <a:xfrm>
            <a:off x="6603452" y="5123327"/>
            <a:ext cx="4338320" cy="1468756"/>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The start of an improved and closer relationship between the fire service sector and suppliers to collectively drive innovation that saves lives and protects people from harm. </a:t>
            </a:r>
          </a:p>
        </p:txBody>
      </p:sp>
      <p:sp>
        <p:nvSpPr>
          <p:cNvPr id="9" name="Rounded Rectangle 3">
            <a:extLst>
              <a:ext uri="{FF2B5EF4-FFF2-40B4-BE49-F238E27FC236}">
                <a16:creationId xmlns:a16="http://schemas.microsoft.com/office/drawing/2014/main" xmlns="" id="{7F365CF8-15E2-E25C-4859-196C7A8FE0B0}"/>
              </a:ext>
            </a:extLst>
          </p:cNvPr>
          <p:cNvSpPr/>
          <p:nvPr/>
        </p:nvSpPr>
        <p:spPr>
          <a:xfrm>
            <a:off x="744681" y="5123327"/>
            <a:ext cx="4338320" cy="1468756"/>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Create a better future: </a:t>
            </a:r>
          </a:p>
          <a:p>
            <a:pPr algn="ctr"/>
            <a:r>
              <a:rPr lang="en-US" dirty="0" err="1">
                <a:cs typeface="Arial" panose="020B0604020202020204" pitchFamily="34" charset="0"/>
              </a:rPr>
              <a:t>FiReControl</a:t>
            </a:r>
            <a:r>
              <a:rPr lang="en-US" dirty="0">
                <a:cs typeface="Arial" panose="020B0604020202020204" pitchFamily="34" charset="0"/>
              </a:rPr>
              <a:t> project abandoned 2010</a:t>
            </a:r>
          </a:p>
          <a:p>
            <a:pPr algn="ctr"/>
            <a:r>
              <a:rPr lang="en-US" dirty="0">
                <a:cs typeface="Arial" panose="020B0604020202020204" pitchFamily="34" charset="0"/>
              </a:rPr>
              <a:t>Most services </a:t>
            </a:r>
            <a:r>
              <a:rPr lang="en-US" dirty="0" err="1">
                <a:cs typeface="Arial" panose="020B0604020202020204" pitchFamily="34" charset="0"/>
              </a:rPr>
              <a:t>reorganise</a:t>
            </a:r>
            <a:r>
              <a:rPr lang="en-US" dirty="0">
                <a:cs typeface="Arial" panose="020B0604020202020204" pitchFamily="34" charset="0"/>
              </a:rPr>
              <a:t> and contract for 10 years plus </a:t>
            </a:r>
          </a:p>
          <a:p>
            <a:pPr algn="ctr"/>
            <a:r>
              <a:rPr lang="en-US" dirty="0">
                <a:cs typeface="Arial" panose="020B0604020202020204" pitchFamily="34" charset="0"/>
              </a:rPr>
              <a:t>This day is about the next 5,10, 20 years </a:t>
            </a:r>
          </a:p>
        </p:txBody>
      </p:sp>
    </p:spTree>
    <p:extLst>
      <p:ext uri="{BB962C8B-B14F-4D97-AF65-F5344CB8AC3E}">
        <p14:creationId xmlns:p14="http://schemas.microsoft.com/office/powerpoint/2010/main" val="37598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FC051-7337-CB82-0866-3DE7ADDBD0AC}"/>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About the Team</a:t>
            </a:r>
          </a:p>
        </p:txBody>
      </p:sp>
      <p:sp>
        <p:nvSpPr>
          <p:cNvPr id="6" name="TextBox 5">
            <a:extLst>
              <a:ext uri="{FF2B5EF4-FFF2-40B4-BE49-F238E27FC236}">
                <a16:creationId xmlns:a16="http://schemas.microsoft.com/office/drawing/2014/main" xmlns="" id="{D42D8089-63B3-7D05-BD3E-6209EE19E10D}"/>
              </a:ext>
            </a:extLst>
          </p:cNvPr>
          <p:cNvSpPr txBox="1"/>
          <p:nvPr/>
        </p:nvSpPr>
        <p:spPr>
          <a:xfrm>
            <a:off x="2410265" y="1482051"/>
            <a:ext cx="6096000" cy="954107"/>
          </a:xfrm>
          <a:prstGeom prst="rect">
            <a:avLst/>
          </a:prstGeom>
          <a:solidFill>
            <a:schemeClr val="accent1">
              <a:lumMod val="20000"/>
              <a:lumOff val="80000"/>
            </a:schemeClr>
          </a:solidFill>
          <a:effectLst>
            <a:glow rad="63500">
              <a:schemeClr val="accent1">
                <a:satMod val="175000"/>
                <a:alpha val="40000"/>
              </a:schemeClr>
            </a:glow>
          </a:effectLst>
        </p:spPr>
        <p:txBody>
          <a:bodyPr wrap="square">
            <a:spAutoFit/>
          </a:bodyPr>
          <a:lstStyle/>
          <a:p>
            <a:r>
              <a:rPr lang="en-GB" sz="2000" b="1" dirty="0">
                <a:cs typeface="Arial" panose="020B0604020202020204" pitchFamily="34" charset="0"/>
              </a:rPr>
              <a:t>Sally </a:t>
            </a:r>
            <a:r>
              <a:rPr lang="en-GB" sz="2000" b="1" dirty="0" smtClean="0">
                <a:cs typeface="Arial" panose="020B0604020202020204" pitchFamily="34" charset="0"/>
              </a:rPr>
              <a:t>Conquest (MCIPS)</a:t>
            </a:r>
            <a:endParaRPr lang="en-GB" sz="2000" b="1" dirty="0">
              <a:cs typeface="Arial" panose="020B0604020202020204" pitchFamily="34" charset="0"/>
            </a:endParaRPr>
          </a:p>
          <a:p>
            <a:endParaRPr lang="en-GB" b="1" dirty="0">
              <a:cs typeface="Arial" panose="020B0604020202020204" pitchFamily="34" charset="0"/>
            </a:endParaRPr>
          </a:p>
          <a:p>
            <a:r>
              <a:rPr lang="en-GB" b="1" dirty="0">
                <a:cs typeface="Arial" panose="020B0604020202020204" pitchFamily="34" charset="0"/>
              </a:rPr>
              <a:t>National ICT Category Lead – National Procurement Hub</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46126">
            <a:off x="310530" y="1569316"/>
            <a:ext cx="1981894" cy="1486420"/>
          </a:xfrm>
          <a:prstGeom prst="rect">
            <a:avLst/>
          </a:prstGeom>
        </p:spPr>
      </p:pic>
      <p:sp>
        <p:nvSpPr>
          <p:cNvPr id="7" name="TextBox 6">
            <a:extLst>
              <a:ext uri="{FF2B5EF4-FFF2-40B4-BE49-F238E27FC236}">
                <a16:creationId xmlns:a16="http://schemas.microsoft.com/office/drawing/2014/main" xmlns="" id="{D42D8089-63B3-7D05-BD3E-6209EE19E10D}"/>
              </a:ext>
            </a:extLst>
          </p:cNvPr>
          <p:cNvSpPr txBox="1"/>
          <p:nvPr/>
        </p:nvSpPr>
        <p:spPr>
          <a:xfrm>
            <a:off x="3372905" y="2990480"/>
            <a:ext cx="6096000" cy="1508105"/>
          </a:xfrm>
          <a:prstGeom prst="rect">
            <a:avLst/>
          </a:prstGeom>
          <a:solidFill>
            <a:schemeClr val="accent1">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txBody>
          <a:bodyPr wrap="square">
            <a:spAutoFit/>
          </a:bodyPr>
          <a:lstStyle/>
          <a:p>
            <a:r>
              <a:rPr lang="en-GB" sz="2000" b="1" dirty="0">
                <a:cs typeface="Arial" panose="020B0604020202020204" pitchFamily="34" charset="0"/>
              </a:rPr>
              <a:t>Ian Taylor</a:t>
            </a:r>
          </a:p>
          <a:p>
            <a:endParaRPr lang="en-GB" b="1" dirty="0">
              <a:cs typeface="Arial" panose="020B0604020202020204" pitchFamily="34" charset="0"/>
            </a:endParaRPr>
          </a:p>
          <a:p>
            <a:r>
              <a:rPr lang="en-GB" b="1" dirty="0"/>
              <a:t>Senior User and Business Change Lead (Fire) for the National Fire Chiefs Council (NFCC) </a:t>
            </a:r>
          </a:p>
          <a:p>
            <a:r>
              <a:rPr lang="en-GB" b="1" dirty="0"/>
              <a:t>Emergency Services Mobile Communications Programme</a:t>
            </a:r>
          </a:p>
        </p:txBody>
      </p:sp>
      <p:sp>
        <p:nvSpPr>
          <p:cNvPr id="8" name="TextBox 7">
            <a:extLst>
              <a:ext uri="{FF2B5EF4-FFF2-40B4-BE49-F238E27FC236}">
                <a16:creationId xmlns:a16="http://schemas.microsoft.com/office/drawing/2014/main" xmlns="" id="{D42D8089-63B3-7D05-BD3E-6209EE19E10D}"/>
              </a:ext>
            </a:extLst>
          </p:cNvPr>
          <p:cNvSpPr txBox="1"/>
          <p:nvPr/>
        </p:nvSpPr>
        <p:spPr>
          <a:xfrm>
            <a:off x="2410265" y="4775908"/>
            <a:ext cx="6096000" cy="1508105"/>
          </a:xfrm>
          <a:prstGeom prst="rect">
            <a:avLst/>
          </a:prstGeom>
          <a:solidFill>
            <a:schemeClr val="accent1">
              <a:lumMod val="20000"/>
              <a:lumOff val="80000"/>
            </a:schemeClr>
          </a:solidFill>
          <a:ln>
            <a:noFill/>
          </a:ln>
          <a:effectLst>
            <a:glow rad="63500">
              <a:schemeClr val="accent1">
                <a:satMod val="175000"/>
                <a:alpha val="40000"/>
              </a:schemeClr>
            </a:glow>
          </a:effectLst>
        </p:spPr>
        <p:txBody>
          <a:bodyPr wrap="square">
            <a:spAutoFit/>
          </a:bodyPr>
          <a:lstStyle/>
          <a:p>
            <a:r>
              <a:rPr lang="en-GB" sz="2000" b="1" dirty="0">
                <a:cs typeface="Arial" panose="020B0604020202020204" pitchFamily="34" charset="0"/>
              </a:rPr>
              <a:t>Chris Else</a:t>
            </a:r>
          </a:p>
          <a:p>
            <a:endParaRPr lang="en-GB" b="1" dirty="0">
              <a:cs typeface="Arial" panose="020B0604020202020204" pitchFamily="34" charset="0"/>
            </a:endParaRPr>
          </a:p>
          <a:p>
            <a:r>
              <a:rPr lang="en-GB" b="1" dirty="0">
                <a:cs typeface="Arial" panose="020B0604020202020204" pitchFamily="34" charset="0"/>
              </a:rPr>
              <a:t>Assistant Director Resilience – Kent Fire and Rescue Service</a:t>
            </a:r>
          </a:p>
          <a:p>
            <a:r>
              <a:rPr lang="en-GB" b="1" dirty="0">
                <a:cs typeface="Arial" panose="020B0604020202020204" pitchFamily="34" charset="0"/>
              </a:rPr>
              <a:t>Member of NFCC Ops Communication Strategy Board and lead on supplier engagement  </a:t>
            </a:r>
          </a:p>
        </p:txBody>
      </p:sp>
      <p:sp>
        <p:nvSpPr>
          <p:cNvPr id="5" name="AutoShape 2" descr="blob:https://kent4.sharepoint.com/1e7226e8-5428-48e7-91b4-66272b43d8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blob:https://kent4.sharepoint.com/1e7226e8-5428-48e7-91b4-66272b43d88b"/>
          <p:cNvSpPr>
            <a:spLocks noChangeAspect="1" noChangeArrowheads="1"/>
          </p:cNvSpPr>
          <p:nvPr/>
        </p:nvSpPr>
        <p:spPr bwMode="auto">
          <a:xfrm>
            <a:off x="307974" y="7937"/>
            <a:ext cx="5583953" cy="55839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stretch>
            <a:fillRect/>
          </a:stretch>
        </p:blipFill>
        <p:spPr>
          <a:xfrm rot="21225117">
            <a:off x="554904" y="4550464"/>
            <a:ext cx="1608427" cy="163978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9921">
            <a:off x="9785640" y="2901992"/>
            <a:ext cx="1827931" cy="1873930"/>
          </a:xfrm>
          <a:prstGeom prst="rect">
            <a:avLst/>
          </a:prstGeom>
        </p:spPr>
      </p:pic>
    </p:spTree>
    <p:extLst>
      <p:ext uri="{BB962C8B-B14F-4D97-AF65-F5344CB8AC3E}">
        <p14:creationId xmlns:p14="http://schemas.microsoft.com/office/powerpoint/2010/main" val="427610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Operational Communications Strategy </a:t>
            </a:r>
            <a:r>
              <a:rPr lang="en-GB" sz="2800" b="1" dirty="0" smtClean="0">
                <a:latin typeface="Arial" panose="020B0604020202020204" pitchFamily="34" charset="0"/>
                <a:cs typeface="Arial" panose="020B0604020202020204" pitchFamily="34" charset="0"/>
              </a:rPr>
              <a:t>Board</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920" y="1457325"/>
            <a:ext cx="11206480" cy="4719638"/>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p:txBody>
      </p:sp>
      <p:pic>
        <p:nvPicPr>
          <p:cNvPr id="9" name="Picture 8">
            <a:extLst>
              <a:ext uri="{FF2B5EF4-FFF2-40B4-BE49-F238E27FC236}">
                <a16:creationId xmlns:a16="http://schemas.microsoft.com/office/drawing/2014/main" xmlns="" id="{42FF96CA-0C31-6F1F-1294-281FDB2B3786}"/>
              </a:ext>
            </a:extLst>
          </p:cNvPr>
          <p:cNvPicPr>
            <a:picLocks noChangeAspect="1"/>
          </p:cNvPicPr>
          <p:nvPr/>
        </p:nvPicPr>
        <p:blipFill>
          <a:blip r:embed="rId3"/>
          <a:stretch>
            <a:fillRect/>
          </a:stretch>
        </p:blipFill>
        <p:spPr>
          <a:xfrm>
            <a:off x="300304" y="1554480"/>
            <a:ext cx="11591391" cy="4086494"/>
          </a:xfrm>
          <a:prstGeom prst="rect">
            <a:avLst/>
          </a:prstGeom>
        </p:spPr>
      </p:pic>
      <p:sp>
        <p:nvSpPr>
          <p:cNvPr id="10" name="TextBox 9">
            <a:extLst>
              <a:ext uri="{FF2B5EF4-FFF2-40B4-BE49-F238E27FC236}">
                <a16:creationId xmlns:a16="http://schemas.microsoft.com/office/drawing/2014/main" xmlns="" id="{BFB5B473-5CFE-E224-DA75-1F08953EB336}"/>
              </a:ext>
            </a:extLst>
          </p:cNvPr>
          <p:cNvSpPr txBox="1"/>
          <p:nvPr/>
        </p:nvSpPr>
        <p:spPr>
          <a:xfrm>
            <a:off x="1032856" y="5798626"/>
            <a:ext cx="8354291" cy="646331"/>
          </a:xfrm>
          <a:prstGeom prst="rect">
            <a:avLst/>
          </a:prstGeom>
          <a:noFill/>
        </p:spPr>
        <p:txBody>
          <a:bodyPr wrap="square" rtlCol="0">
            <a:spAutoFit/>
          </a:bodyPr>
          <a:lstStyle/>
          <a:p>
            <a:r>
              <a:rPr lang="en-GB" dirty="0"/>
              <a:t>Note: Chair of OCSB is Ben Norman – Deputy Chief Fire Officer Greater Manchester Fire and Rescue </a:t>
            </a:r>
          </a:p>
        </p:txBody>
      </p:sp>
    </p:spTree>
    <p:extLst>
      <p:ext uri="{BB962C8B-B14F-4D97-AF65-F5344CB8AC3E}">
        <p14:creationId xmlns:p14="http://schemas.microsoft.com/office/powerpoint/2010/main" val="311819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p188="http://schemas.microsoft.com/office/powerpoint/2018/8/main" xmlns=""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Operational Communications Strategy </a:t>
            </a:r>
            <a:r>
              <a:rPr lang="en-GB" sz="2800" b="1" dirty="0" smtClean="0">
                <a:latin typeface="Arial" panose="020B0604020202020204" pitchFamily="34" charset="0"/>
                <a:cs typeface="Arial" panose="020B0604020202020204" pitchFamily="34" charset="0"/>
              </a:rPr>
              <a:t>Board</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920" y="1457325"/>
            <a:ext cx="11206480" cy="4719638"/>
          </a:xfrm>
        </p:spPr>
        <p:txBody>
          <a:bodyPr>
            <a:normAutofit/>
          </a:bodyPr>
          <a:lstStyle/>
          <a:p>
            <a:r>
              <a:rPr lang="en-GB" b="1" dirty="0" smtClean="0"/>
              <a:t>Key </a:t>
            </a:r>
            <a:r>
              <a:rPr lang="en-GB" b="1" dirty="0"/>
              <a:t>Priority 7 </a:t>
            </a:r>
            <a:r>
              <a:rPr lang="en-GB" dirty="0"/>
              <a:t>– “</a:t>
            </a:r>
            <a:r>
              <a:rPr lang="en-US" dirty="0"/>
              <a:t>Control room system suppliers monitoring and high level national business requirements for control room systems and equipment”;</a:t>
            </a:r>
          </a:p>
          <a:p>
            <a:r>
              <a:rPr lang="en-US" dirty="0" smtClean="0"/>
              <a:t>Aims </a:t>
            </a:r>
            <a:r>
              <a:rPr lang="en-US" dirty="0"/>
              <a:t>and </a:t>
            </a:r>
            <a:r>
              <a:rPr lang="en-US" dirty="0" smtClean="0"/>
              <a:t>intended </a:t>
            </a:r>
            <a:r>
              <a:rPr lang="en-US" dirty="0"/>
              <a:t>outcomes;</a:t>
            </a:r>
          </a:p>
          <a:p>
            <a:pPr lvl="1"/>
            <a:r>
              <a:rPr lang="en-US" dirty="0"/>
              <a:t>Increase sector situational awareness and understanding;</a:t>
            </a:r>
          </a:p>
          <a:p>
            <a:pPr lvl="1"/>
            <a:r>
              <a:rPr lang="en-US" dirty="0"/>
              <a:t>Leading to greater levels of efficiency, intelligence and consistency of fire service control rooms;</a:t>
            </a:r>
          </a:p>
          <a:p>
            <a:pPr lvl="1"/>
            <a:r>
              <a:rPr lang="en-US" dirty="0"/>
              <a:t>Allow future technology to be more easily and more efficiently implemented across the </a:t>
            </a:r>
            <a:r>
              <a:rPr lang="en-US" dirty="0" smtClean="0"/>
              <a:t>sector.</a:t>
            </a:r>
            <a:endParaRPr lang="en-US" dirty="0"/>
          </a:p>
          <a:p>
            <a:pPr marL="457200" lvl="1" indent="0">
              <a:buNone/>
            </a:pPr>
            <a:endParaRPr lang="en-US" dirty="0"/>
          </a:p>
          <a:p>
            <a:pPr marL="0" indent="0">
              <a:buNone/>
            </a:pPr>
            <a:endParaRPr lang="en-US" dirty="0"/>
          </a:p>
          <a:p>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560" y="4546600"/>
            <a:ext cx="3627120" cy="2040255"/>
          </a:xfrm>
          <a:prstGeom prst="rect">
            <a:avLst/>
          </a:prstGeom>
        </p:spPr>
      </p:pic>
    </p:spTree>
    <p:extLst>
      <p:ext uri="{BB962C8B-B14F-4D97-AF65-F5344CB8AC3E}">
        <p14:creationId xmlns:p14="http://schemas.microsoft.com/office/powerpoint/2010/main" val="328701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05" y="2355533"/>
            <a:ext cx="3831495" cy="2876868"/>
          </a:xfrm>
          <a:prstGeom prst="rect">
            <a:avLst/>
          </a:prstGeom>
        </p:spPr>
      </p:pic>
      <p:sp>
        <p:nvSpPr>
          <p:cNvPr id="2" name="Title 1"/>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Commercial Overview</a:t>
            </a:r>
          </a:p>
        </p:txBody>
      </p:sp>
      <p:sp>
        <p:nvSpPr>
          <p:cNvPr id="3" name="Content Placeholder 2"/>
          <p:cNvSpPr>
            <a:spLocks noGrp="1"/>
          </p:cNvSpPr>
          <p:nvPr>
            <p:ph idx="1"/>
          </p:nvPr>
        </p:nvSpPr>
        <p:spPr>
          <a:xfrm>
            <a:off x="375920" y="1457324"/>
            <a:ext cx="11206480" cy="5166995"/>
          </a:xfrm>
        </p:spPr>
        <p:txBody>
          <a:bodyPr>
            <a:normAutofit fontScale="32500" lnSpcReduction="20000"/>
          </a:bodyPr>
          <a:lstStyle/>
          <a:p>
            <a:endParaRPr lang="en-US" dirty="0">
              <a:latin typeface="Arial" panose="020B0604020202020204" pitchFamily="34" charset="0"/>
              <a:cs typeface="Arial" panose="020B0604020202020204" pitchFamily="34" charset="0"/>
            </a:endParaRPr>
          </a:p>
          <a:p>
            <a:r>
              <a:rPr lang="en-US" sz="6200" dirty="0">
                <a:cs typeface="Arial" panose="020B0604020202020204" pitchFamily="34" charset="0"/>
              </a:rPr>
              <a:t>Mission of the NFCC Procurement Hub: </a:t>
            </a:r>
          </a:p>
          <a:p>
            <a:pPr lvl="1"/>
            <a:r>
              <a:rPr lang="en-US" sz="5500" i="1" dirty="0"/>
              <a:t>“To support the goals and diversity of the Fire &amp; Rescue service through the delivery of transparent and inclusive collaborative opportunities that provide optimum value to end users and the public purse.”</a:t>
            </a:r>
          </a:p>
          <a:p>
            <a:pPr lvl="1"/>
            <a:r>
              <a:rPr lang="en-US" sz="5500" dirty="0">
                <a:cs typeface="Arial" panose="020B0604020202020204" pitchFamily="34" charset="0"/>
                <a:hlinkClick r:id="rId4"/>
              </a:rPr>
              <a:t>https://www.nfcc-procurementhub.org.uk/</a:t>
            </a:r>
            <a:endParaRPr lang="en-US" sz="5500" dirty="0">
              <a:cs typeface="Arial" panose="020B0604020202020204" pitchFamily="34" charset="0"/>
            </a:endParaRPr>
          </a:p>
          <a:p>
            <a:endParaRPr lang="en-US" sz="3500" dirty="0">
              <a:cs typeface="Arial" panose="020B0604020202020204" pitchFamily="34" charset="0"/>
            </a:endParaRPr>
          </a:p>
          <a:p>
            <a:r>
              <a:rPr lang="en-US" sz="6000" dirty="0">
                <a:cs typeface="Arial" panose="020B0604020202020204" pitchFamily="34" charset="0"/>
              </a:rPr>
              <a:t>Key </a:t>
            </a:r>
            <a:r>
              <a:rPr lang="en-US" sz="6000" dirty="0" smtClean="0">
                <a:cs typeface="Arial" panose="020B0604020202020204" pitchFamily="34" charset="0"/>
              </a:rPr>
              <a:t>Principles:</a:t>
            </a:r>
          </a:p>
          <a:p>
            <a:pPr lvl="1"/>
            <a:r>
              <a:rPr lang="en-GB" sz="5500" dirty="0" smtClean="0">
                <a:cs typeface="Arial" panose="020B0604020202020204" pitchFamily="34" charset="0"/>
              </a:rPr>
              <a:t>Standardised</a:t>
            </a:r>
            <a:r>
              <a:rPr lang="en-US" sz="5500" dirty="0" smtClean="0">
                <a:cs typeface="Arial" panose="020B0604020202020204" pitchFamily="34" charset="0"/>
              </a:rPr>
              <a:t> </a:t>
            </a:r>
            <a:r>
              <a:rPr lang="en-US" sz="5500" dirty="0">
                <a:cs typeface="Arial" panose="020B0604020202020204" pitchFamily="34" charset="0"/>
              </a:rPr>
              <a:t>Requirements;</a:t>
            </a:r>
          </a:p>
          <a:p>
            <a:pPr lvl="1"/>
            <a:r>
              <a:rPr lang="en-US" sz="5500" dirty="0">
                <a:cs typeface="Arial" panose="020B0604020202020204" pitchFamily="34" charset="0"/>
              </a:rPr>
              <a:t>Aggregated Volumes;</a:t>
            </a:r>
          </a:p>
          <a:p>
            <a:pPr lvl="1"/>
            <a:r>
              <a:rPr lang="en-US" sz="5500" dirty="0">
                <a:cs typeface="Arial" panose="020B0604020202020204" pitchFamily="34" charset="0"/>
              </a:rPr>
              <a:t>Collaboratively managed contracts and </a:t>
            </a:r>
            <a:r>
              <a:rPr lang="en-US" sz="5500" dirty="0" smtClean="0">
                <a:cs typeface="Arial" panose="020B0604020202020204" pitchFamily="34" charset="0"/>
              </a:rPr>
              <a:t>suppliers.</a:t>
            </a:r>
            <a:endParaRPr lang="en-US" sz="5500" dirty="0">
              <a:cs typeface="Arial" panose="020B0604020202020204" pitchFamily="34" charset="0"/>
            </a:endParaRPr>
          </a:p>
          <a:p>
            <a:pPr lvl="1"/>
            <a:endParaRPr lang="en-US" sz="3500" dirty="0">
              <a:cs typeface="Arial" panose="020B0604020202020204" pitchFamily="34" charset="0"/>
            </a:endParaRPr>
          </a:p>
          <a:p>
            <a:r>
              <a:rPr lang="en-US" sz="6000" dirty="0">
                <a:cs typeface="Arial" panose="020B0604020202020204" pitchFamily="34" charset="0"/>
              </a:rPr>
              <a:t>ICT Category Lead role – Current project </a:t>
            </a:r>
            <a:r>
              <a:rPr lang="en-US" sz="6000" dirty="0" smtClean="0">
                <a:cs typeface="Arial" panose="020B0604020202020204" pitchFamily="34" charset="0"/>
              </a:rPr>
              <a:t>priorities:</a:t>
            </a:r>
          </a:p>
          <a:p>
            <a:pPr lvl="1"/>
            <a:r>
              <a:rPr lang="en-US" sz="5600" dirty="0" smtClean="0">
                <a:cs typeface="Arial" panose="020B0604020202020204" pitchFamily="34" charset="0"/>
              </a:rPr>
              <a:t>Multi </a:t>
            </a:r>
            <a:r>
              <a:rPr lang="en-US" sz="5600" dirty="0">
                <a:cs typeface="Arial" panose="020B0604020202020204" pitchFamily="34" charset="0"/>
              </a:rPr>
              <a:t>Agency Incident Transfer (MAIT);</a:t>
            </a:r>
          </a:p>
          <a:p>
            <a:pPr lvl="1"/>
            <a:r>
              <a:rPr lang="en-US" sz="5600" dirty="0">
                <a:cs typeface="Arial" panose="020B0604020202020204" pitchFamily="34" charset="0"/>
              </a:rPr>
              <a:t>ESN;</a:t>
            </a:r>
          </a:p>
          <a:p>
            <a:pPr lvl="1"/>
            <a:r>
              <a:rPr lang="en-US" sz="5600" dirty="0">
                <a:cs typeface="Arial" panose="020B0604020202020204" pitchFamily="34" charset="0"/>
              </a:rPr>
              <a:t>Collaborative Police and Fire </a:t>
            </a:r>
            <a:r>
              <a:rPr lang="en-US" sz="5600" dirty="0" err="1">
                <a:cs typeface="Arial" panose="020B0604020202020204" pitchFamily="34" charset="0"/>
              </a:rPr>
              <a:t>e-procurement</a:t>
            </a:r>
            <a:r>
              <a:rPr lang="en-US" sz="5600" dirty="0">
                <a:cs typeface="Arial" panose="020B0604020202020204" pitchFamily="34" charset="0"/>
              </a:rPr>
              <a:t> system and contracts database;</a:t>
            </a:r>
          </a:p>
          <a:p>
            <a:pPr lvl="1"/>
            <a:r>
              <a:rPr lang="en-US" sz="5600" dirty="0">
                <a:cs typeface="Arial" panose="020B0604020202020204" pitchFamily="34" charset="0"/>
              </a:rPr>
              <a:t>Supporting delivery of Key Priority 7 for OCSB;</a:t>
            </a:r>
          </a:p>
          <a:p>
            <a:pPr lvl="1"/>
            <a:r>
              <a:rPr lang="en-US" sz="5600" dirty="0">
                <a:cs typeface="Arial" panose="020B0604020202020204" pitchFamily="34" charset="0"/>
              </a:rPr>
              <a:t>Hardware/software collaboration across the sector.</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0388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0"/>
              </a:spcAft>
            </a:pPr>
            <a:r>
              <a:rPr lang="en-GB" sz="2800" b="1" dirty="0">
                <a:latin typeface="Arial" panose="020B0604020202020204" pitchFamily="34" charset="0"/>
                <a:cs typeface="Arial" panose="020B0604020202020204" pitchFamily="34" charset="0"/>
              </a:rPr>
              <a:t>Commercial Overview</a:t>
            </a:r>
          </a:p>
        </p:txBody>
      </p:sp>
      <p:sp>
        <p:nvSpPr>
          <p:cNvPr id="3" name="Content Placeholder 2"/>
          <p:cNvSpPr>
            <a:spLocks noGrp="1"/>
          </p:cNvSpPr>
          <p:nvPr>
            <p:ph idx="1"/>
          </p:nvPr>
        </p:nvSpPr>
        <p:spPr>
          <a:xfrm>
            <a:off x="331235" y="1320689"/>
            <a:ext cx="11206480" cy="5166995"/>
          </a:xfrm>
        </p:spPr>
        <p:txBody>
          <a:bodyPr>
            <a:normAutofit/>
          </a:bodyPr>
          <a:lstStyle/>
          <a:p>
            <a:pPr marL="0" indent="0">
              <a:buNone/>
            </a:pPr>
            <a:r>
              <a:rPr lang="en-GB" b="1" dirty="0">
                <a:cs typeface="Arial" panose="020B0604020202020204" pitchFamily="34" charset="0"/>
              </a:rPr>
              <a:t>External Factors - Financial</a:t>
            </a:r>
          </a:p>
          <a:p>
            <a:r>
              <a:rPr lang="en-US" sz="2000" dirty="0">
                <a:cs typeface="Arial" panose="020B0604020202020204" pitchFamily="34" charset="0"/>
              </a:rPr>
              <a:t>Financial crisis impact on Market</a:t>
            </a:r>
          </a:p>
          <a:p>
            <a:pPr lvl="1"/>
            <a:r>
              <a:rPr lang="en-US" sz="1800" dirty="0">
                <a:cs typeface="Arial" panose="020B0604020202020204" pitchFamily="34" charset="0"/>
              </a:rPr>
              <a:t>We are aware of price increases to the suppliers – </a:t>
            </a:r>
            <a:r>
              <a:rPr lang="en-US" sz="1800" i="1" dirty="0">
                <a:cs typeface="Arial" panose="020B0604020202020204" pitchFamily="34" charset="0"/>
              </a:rPr>
              <a:t>to be raised in afternoon session</a:t>
            </a:r>
            <a:r>
              <a:rPr lang="en-US" sz="1800" i="1" dirty="0" smtClean="0">
                <a:cs typeface="Arial" panose="020B0604020202020204" pitchFamily="34" charset="0"/>
              </a:rPr>
              <a:t>.</a:t>
            </a:r>
          </a:p>
          <a:p>
            <a:pPr marL="457200" lvl="1" indent="0">
              <a:buNone/>
            </a:pPr>
            <a:endParaRPr lang="en-US" sz="1800" i="1" dirty="0">
              <a:cs typeface="Arial" panose="020B0604020202020204" pitchFamily="34" charset="0"/>
            </a:endParaRPr>
          </a:p>
          <a:p>
            <a:r>
              <a:rPr lang="en-US" sz="2000" dirty="0">
                <a:cs typeface="Arial" panose="020B0604020202020204" pitchFamily="34" charset="0"/>
              </a:rPr>
              <a:t>Financial constraints within the fire </a:t>
            </a:r>
            <a:r>
              <a:rPr lang="en-US" sz="2000" dirty="0" smtClean="0">
                <a:cs typeface="Arial" panose="020B0604020202020204" pitchFamily="34" charset="0"/>
              </a:rPr>
              <a:t>sector:</a:t>
            </a:r>
            <a:endParaRPr lang="en-US" sz="2000" dirty="0">
              <a:cs typeface="Arial" panose="020B0604020202020204" pitchFamily="34" charset="0"/>
            </a:endParaRPr>
          </a:p>
          <a:p>
            <a:pPr lvl="1"/>
            <a:r>
              <a:rPr lang="en-US" sz="1800" dirty="0">
                <a:cs typeface="Arial" panose="020B0604020202020204" pitchFamily="34" charset="0"/>
              </a:rPr>
              <a:t>Consider collaborative opportunities;</a:t>
            </a:r>
          </a:p>
          <a:p>
            <a:pPr lvl="1"/>
            <a:r>
              <a:rPr lang="en-US" sz="1800" dirty="0">
                <a:cs typeface="Arial" panose="020B0604020202020204" pitchFamily="34" charset="0"/>
              </a:rPr>
              <a:t>Consider reducing any ‘gold plated’ </a:t>
            </a:r>
            <a:r>
              <a:rPr lang="en-US" sz="1800" dirty="0" smtClean="0">
                <a:cs typeface="Arial" panose="020B0604020202020204" pitchFamily="34" charset="0"/>
              </a:rPr>
              <a:t>requirements;</a:t>
            </a:r>
          </a:p>
          <a:p>
            <a:pPr lvl="1"/>
            <a:r>
              <a:rPr lang="en-US" sz="1800" dirty="0" smtClean="0">
                <a:cs typeface="Arial" panose="020B0604020202020204" pitchFamily="34" charset="0"/>
              </a:rPr>
              <a:t>Ensure </a:t>
            </a:r>
            <a:r>
              <a:rPr lang="en-US" sz="1800" dirty="0">
                <a:cs typeface="Arial" panose="020B0604020202020204" pitchFamily="34" charset="0"/>
              </a:rPr>
              <a:t>fair </a:t>
            </a:r>
            <a:r>
              <a:rPr lang="en-US" sz="1800" dirty="0" smtClean="0">
                <a:cs typeface="Arial" panose="020B0604020202020204" pitchFamily="34" charset="0"/>
              </a:rPr>
              <a:t>terms – not all risks rest with the supplier;</a:t>
            </a:r>
          </a:p>
          <a:p>
            <a:pPr lvl="1"/>
            <a:r>
              <a:rPr lang="en-US" sz="1800" dirty="0" smtClean="0">
                <a:cs typeface="Arial" panose="020B0604020202020204" pitchFamily="34" charset="0"/>
              </a:rPr>
              <a:t>Continuous supply chain / financial monitoring in contract;</a:t>
            </a:r>
            <a:endParaRPr lang="en-US" sz="1800" dirty="0">
              <a:cs typeface="Arial" panose="020B0604020202020204" pitchFamily="34" charset="0"/>
            </a:endParaRPr>
          </a:p>
          <a:p>
            <a:pPr lvl="1"/>
            <a:r>
              <a:rPr lang="en-US" sz="1800" dirty="0">
                <a:cs typeface="Arial" panose="020B0604020202020204" pitchFamily="34" charset="0"/>
              </a:rPr>
              <a:t>Allow market to assist with outputs based requirements;</a:t>
            </a:r>
            <a:r>
              <a:rPr lang="en-US" sz="1800" dirty="0">
                <a:solidFill>
                  <a:srgbClr val="FF0000"/>
                </a:solidFill>
                <a:cs typeface="Arial" panose="020B0604020202020204" pitchFamily="34" charset="0"/>
              </a:rPr>
              <a:t> </a:t>
            </a:r>
          </a:p>
          <a:p>
            <a:pPr lvl="1"/>
            <a:r>
              <a:rPr lang="en-US" sz="1800" dirty="0" smtClean="0">
                <a:cs typeface="Arial" panose="020B0604020202020204" pitchFamily="34" charset="0"/>
              </a:rPr>
              <a:t>Ensure </a:t>
            </a:r>
            <a:r>
              <a:rPr lang="en-US" sz="1800" dirty="0">
                <a:cs typeface="Arial" panose="020B0604020202020204" pitchFamily="34" charset="0"/>
              </a:rPr>
              <a:t>‘continuous improvement’ worked into </a:t>
            </a:r>
            <a:r>
              <a:rPr lang="en-US" sz="1800" dirty="0" smtClean="0">
                <a:cs typeface="Arial" panose="020B0604020202020204" pitchFamily="34" charset="0"/>
              </a:rPr>
              <a:t>Contract </a:t>
            </a:r>
            <a:r>
              <a:rPr lang="en-US" sz="1800" dirty="0">
                <a:cs typeface="Arial" panose="020B0604020202020204" pitchFamily="34" charset="0"/>
              </a:rPr>
              <a:t>to </a:t>
            </a:r>
            <a:r>
              <a:rPr lang="en-US" sz="1800" dirty="0" smtClean="0">
                <a:cs typeface="Arial" panose="020B0604020202020204" pitchFamily="34" charset="0"/>
              </a:rPr>
              <a:t>deliver </a:t>
            </a:r>
            <a:r>
              <a:rPr lang="en-US" sz="1800" dirty="0">
                <a:cs typeface="Arial" panose="020B0604020202020204" pitchFamily="34" charset="0"/>
              </a:rPr>
              <a:t>longer term benefits, </a:t>
            </a:r>
            <a:r>
              <a:rPr lang="en-US" sz="1800" dirty="0" smtClean="0">
                <a:cs typeface="Arial" panose="020B0604020202020204" pitchFamily="34" charset="0"/>
              </a:rPr>
              <a:t>enable </a:t>
            </a:r>
            <a:r>
              <a:rPr lang="en-US" sz="1800" dirty="0">
                <a:cs typeface="Arial" panose="020B0604020202020204" pitchFamily="34" charset="0"/>
              </a:rPr>
              <a:t>innovation to meet changing technology and customer </a:t>
            </a:r>
            <a:r>
              <a:rPr lang="en-US" sz="1800" dirty="0" smtClean="0">
                <a:cs typeface="Arial" panose="020B0604020202020204" pitchFamily="34" charset="0"/>
              </a:rPr>
              <a:t>requirements, and ensure we do not stand still or become constrained;</a:t>
            </a:r>
            <a:endParaRPr lang="en-US" dirty="0">
              <a:cs typeface="Arial" panose="020B0604020202020204" pitchFamily="34" charset="0"/>
            </a:endParaRPr>
          </a:p>
          <a:p>
            <a:pPr marL="457200" lvl="1" indent="0">
              <a:buNone/>
            </a:pPr>
            <a:endParaRPr lang="en-US" dirty="0">
              <a:cs typeface="Arial" panose="020B0604020202020204" pitchFamily="34" charset="0"/>
            </a:endParaRPr>
          </a:p>
          <a:p>
            <a:pPr lvl="1"/>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pPr lvl="1"/>
            <a:endParaRPr lang="en-US" dirty="0">
              <a:cs typeface="Arial" panose="020B0604020202020204" pitchFamily="34" charset="0"/>
            </a:endParaRPr>
          </a:p>
          <a:p>
            <a:endParaRPr lang="en-US" dirty="0">
              <a:cs typeface="Arial" panose="020B0604020202020204" pitchFamily="34" charset="0"/>
            </a:endParaRPr>
          </a:p>
          <a:p>
            <a:pPr marL="0" indent="0">
              <a:buNone/>
            </a:pPr>
            <a:endParaRPr lang="en-US" dirty="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3159">
            <a:off x="9655185" y="1781751"/>
            <a:ext cx="2014451" cy="1689540"/>
          </a:xfrm>
          <a:prstGeom prst="rect">
            <a:avLst/>
          </a:prstGeom>
        </p:spPr>
      </p:pic>
      <p:sp>
        <p:nvSpPr>
          <p:cNvPr id="10" name="Cloud Callout 9"/>
          <p:cNvSpPr/>
          <p:nvPr/>
        </p:nvSpPr>
        <p:spPr>
          <a:xfrm>
            <a:off x="2908722" y="5533488"/>
            <a:ext cx="7081520" cy="1117599"/>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Note: Always consider whole life cost in your procurement </a:t>
            </a:r>
            <a:r>
              <a:rPr lang="en-GB" dirty="0" smtClean="0"/>
              <a:t>projects</a:t>
            </a:r>
            <a:endParaRPr lang="en-GB" dirty="0"/>
          </a:p>
        </p:txBody>
      </p:sp>
    </p:spTree>
    <p:extLst>
      <p:ext uri="{BB962C8B-B14F-4D97-AF65-F5344CB8AC3E}">
        <p14:creationId xmlns:p14="http://schemas.microsoft.com/office/powerpoint/2010/main" val="90352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p188="http://schemas.microsoft.com/office/powerpoint/2018/8/main" xmlns="" r:id="rId4"/>
    </p:ext>
  </p:extLst>
</p:sld>
</file>

<file path=ppt/theme/theme1.xml><?xml version="1.0" encoding="utf-8"?>
<a:theme xmlns:a="http://schemas.openxmlformats.org/drawingml/2006/main" name="Office Theme">
  <a:themeElements>
    <a:clrScheme name="CPO2">
      <a:dk1>
        <a:srgbClr val="000000"/>
      </a:dk1>
      <a:lt1>
        <a:sysClr val="window" lastClr="FFFFFF"/>
      </a:lt1>
      <a:dk2>
        <a:srgbClr val="808284"/>
      </a:dk2>
      <a:lt2>
        <a:srgbClr val="D8D8D8"/>
      </a:lt2>
      <a:accent1>
        <a:srgbClr val="00559F"/>
      </a:accent1>
      <a:accent2>
        <a:srgbClr val="E11B22"/>
      </a:accent2>
      <a:accent3>
        <a:srgbClr val="808284"/>
      </a:accent3>
      <a:accent4>
        <a:srgbClr val="EE7479"/>
      </a:accent4>
      <a:accent5>
        <a:srgbClr val="7FAACF"/>
      </a:accent5>
      <a:accent6>
        <a:srgbClr val="7F7F7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O powerpoint template v6" id="{578EBE95-090B-4255-A191-84F8630629E1}" vid="{AA5EC536-EF2B-4095-88DA-79A39E1C84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F7C88E6E8A8C46B609F69FDEA239B8" ma:contentTypeVersion="14" ma:contentTypeDescription="Create a new document." ma:contentTypeScope="" ma:versionID="f620350170721cf8d7c461ceea9fe54a">
  <xsd:schema xmlns:xsd="http://www.w3.org/2001/XMLSchema" xmlns:xs="http://www.w3.org/2001/XMLSchema" xmlns:p="http://schemas.microsoft.com/office/2006/metadata/properties" xmlns:ns3="7e3a7aac-c403-4f6a-8e8d-013d77ff4ffa" xmlns:ns4="28e471a4-c14c-4486-b3a3-9253a8aec7b4" targetNamespace="http://schemas.microsoft.com/office/2006/metadata/properties" ma:root="true" ma:fieldsID="1cf8d15b303da06cb5459201a3ba8b74" ns3:_="" ns4:_="">
    <xsd:import namespace="7e3a7aac-c403-4f6a-8e8d-013d77ff4ffa"/>
    <xsd:import namespace="28e471a4-c14c-4486-b3a3-9253a8aec7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a7aac-c403-4f6a-8e8d-013d77ff4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e471a4-c14c-4486-b3a3-9253a8aec7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A4E05-7DEF-40E2-A24C-746F78FAD7B2}">
  <ds:schemaRefs>
    <ds:schemaRef ds:uri="http://schemas.microsoft.com/office/2006/documentManagement/types"/>
    <ds:schemaRef ds:uri="28e471a4-c14c-4486-b3a3-9253a8aec7b4"/>
    <ds:schemaRef ds:uri="http://purl.org/dc/elements/1.1/"/>
    <ds:schemaRef ds:uri="http://schemas.microsoft.com/office/2006/metadata/properties"/>
    <ds:schemaRef ds:uri="7e3a7aac-c403-4f6a-8e8d-013d77ff4ffa"/>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1FFD995-FC9B-4985-938D-21A41E2BE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a7aac-c403-4f6a-8e8d-013d77ff4ffa"/>
    <ds:schemaRef ds:uri="28e471a4-c14c-4486-b3a3-9253a8aec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C4A8B1-9419-4184-A1B9-AEBF265A2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22929</TotalTime>
  <Words>2160</Words>
  <Application>Microsoft Office PowerPoint</Application>
  <PresentationFormat>Widescreen</PresentationFormat>
  <Paragraphs>327</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Unicode MS</vt:lpstr>
      <vt:lpstr>Calibri</vt:lpstr>
      <vt:lpstr>Calibri Light</vt:lpstr>
      <vt:lpstr>Cambria</vt:lpstr>
      <vt:lpstr>Symbol</vt:lpstr>
      <vt:lpstr>Times New Roman</vt:lpstr>
      <vt:lpstr>Wingdings</vt:lpstr>
      <vt:lpstr>Office Theme</vt:lpstr>
      <vt:lpstr>NFCC CAD and ICCS Supplier Engagement Day</vt:lpstr>
      <vt:lpstr>Agenda – Morning session</vt:lpstr>
      <vt:lpstr>Housekeeping</vt:lpstr>
      <vt:lpstr>Purpose of todays session</vt:lpstr>
      <vt:lpstr>About the Team</vt:lpstr>
      <vt:lpstr>Operational Communications Strategy Board</vt:lpstr>
      <vt:lpstr>Operational Communications Strategy Board</vt:lpstr>
      <vt:lpstr>Commercial Overview</vt:lpstr>
      <vt:lpstr>Commercial Overview</vt:lpstr>
      <vt:lpstr>PowerPoint Presentation</vt:lpstr>
      <vt:lpstr>Commercial Overview</vt:lpstr>
      <vt:lpstr>Market engagement </vt:lpstr>
      <vt:lpstr>Benefits of engagement</vt:lpstr>
      <vt:lpstr>Let’s get engaged! When?</vt:lpstr>
      <vt:lpstr>Routes to Market</vt:lpstr>
      <vt:lpstr>The contract – some basics</vt:lpstr>
      <vt:lpstr>Pitfalls of specification development</vt:lpstr>
      <vt:lpstr>Break Time!</vt:lpstr>
      <vt:lpstr>Working together – a blunt assessment </vt:lpstr>
      <vt:lpstr>Working together – a blunt assessment # 2</vt:lpstr>
      <vt:lpstr>Open discussion / Lessons Learned sharing / Q&amp;A</vt:lpstr>
      <vt:lpstr>Close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Ryan Abbott</dc:creator>
  <cp:lastModifiedBy>Conquest, Sally</cp:lastModifiedBy>
  <cp:revision>397</cp:revision>
  <dcterms:created xsi:type="dcterms:W3CDTF">2019-01-21T09:33:25Z</dcterms:created>
  <dcterms:modified xsi:type="dcterms:W3CDTF">2022-12-22T15:31:36Z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0x01010077F7C88E6E8A8C46B609F69FDEA239B8</vt:lpwstr>
  </property>
  <property fmtid="{D5CDD505-2E9C-101B-9397-08002B2CF9AE}" pid="3" name="AuthorIds_UIVersion_10752">
    <vt:lpwstr>32</vt:lpwstr>
  </property>
</Properties>
</file>