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2" r:id="rId3"/>
    <p:sldId id="282" r:id="rId4"/>
    <p:sldId id="283" r:id="rId5"/>
    <p:sldId id="276" r:id="rId6"/>
    <p:sldId id="274" r:id="rId7"/>
    <p:sldId id="273" r:id="rId8"/>
    <p:sldId id="277" r:id="rId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50767" autoAdjust="0"/>
  </p:normalViewPr>
  <p:slideViewPr>
    <p:cSldViewPr>
      <p:cViewPr varScale="1">
        <p:scale>
          <a:sx n="111" d="100"/>
          <a:sy n="111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0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EF77DB-ECED-4A73-9DB8-13A6E28C40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333EE3-B048-4239-8105-282FB16010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DFEA0E-E4C5-483A-9893-4BF8FEF13531}" type="datetimeFigureOut">
              <a:rPr lang="en-GB"/>
              <a:pPr>
                <a:defRPr/>
              </a:pPr>
              <a:t>12/06/2023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F656B-20C7-42FF-BC0B-0C77BA921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B0B8A-A66D-43D4-B764-1CC1B6E860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5B65F2-9B73-4D08-B0CE-B46A2AD7EE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47B7CF-0C1D-487B-8196-EA94881565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AF559-22D1-45AD-9D59-AD935E25D3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2AEBBB9-42AC-44AD-9D95-3AAD35FF768D}" type="datetimeFigureOut">
              <a:rPr lang="en-GB"/>
              <a:pPr>
                <a:defRPr/>
              </a:pPr>
              <a:t>12/06/2023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C7F4E20-DE91-428E-B128-1F4BC8B4E6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962B216-4772-400D-9DC3-B86FD0335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20C49-0EBB-401A-96A5-48B19761FF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8105A-AB71-4527-B3CD-ADC59A6B1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AC1297-C615-4704-B369-2EBE13BD6AE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Summary of the grant we received &amp; how it has been spent</a:t>
            </a:r>
          </a:p>
          <a:p>
            <a:r>
              <a:rPr lang="en-GB" dirty="0"/>
              <a:t>- Overview of process from pre-application to commissioning</a:t>
            </a:r>
          </a:p>
          <a:p>
            <a:r>
              <a:rPr lang="en-GB" dirty="0"/>
              <a:t>- Success factors, challenges and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C1297-C615-4704-B369-2EBE13BD6AE6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822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50% of AFRS sites</a:t>
            </a:r>
          </a:p>
          <a:p>
            <a:pPr lvl="1">
              <a:spcAft>
                <a:spcPts val="600"/>
              </a:spcAft>
            </a:pPr>
            <a:endParaRPr lang="en-GB" sz="1200" dirty="0">
              <a:latin typeface="+mn-lt"/>
            </a:endParaRPr>
          </a:p>
          <a:p>
            <a:pPr lvl="0">
              <a:spcAft>
                <a:spcPts val="600"/>
              </a:spcAft>
            </a:pPr>
            <a:r>
              <a:rPr lang="en-GB" sz="1200" dirty="0">
                <a:latin typeface="+mn-lt"/>
              </a:rPr>
              <a:t>Measures: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200" dirty="0">
                <a:latin typeface="Arial" panose="020B0604020202020204" pitchFamily="34" charset="0"/>
              </a:rPr>
              <a:t>Energy efficiency: Insulation, BMS, metering, LED lighting, double-glazing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200" dirty="0">
                <a:latin typeface="Arial" panose="020B0604020202020204" pitchFamily="34" charset="0"/>
              </a:rPr>
              <a:t>Low carbon &amp; renewable technologies: ASHPs, Solar PV &amp; Thermal, Battery Storage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200" dirty="0">
                <a:latin typeface="Arial" panose="020B0604020202020204" pitchFamily="34" charset="0"/>
              </a:rPr>
              <a:t>Electrical infrastructure upgrades: DNO &amp; internal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C1297-C615-4704-B369-2EBE13BD6AE6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070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C1297-C615-4704-B369-2EBE13BD6AE6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080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C1297-C615-4704-B369-2EBE13BD6AE6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860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en-GB" sz="1200" b="1" dirty="0">
                <a:latin typeface="Arial" panose="020B0604020202020204" pitchFamily="34" charset="0"/>
              </a:rPr>
              <a:t>Pre-application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</a:rPr>
              <a:t>Project definition: wish list, priority sites, surveys (heat loss, energy audits, renewable feasibility etc),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</a:rPr>
              <a:t>Indicative quotes, comparative costs &amp; savings calculations</a:t>
            </a:r>
          </a:p>
          <a:p>
            <a:pPr lvl="1">
              <a:spcAft>
                <a:spcPts val="600"/>
              </a:spcAft>
            </a:pPr>
            <a:endParaRPr lang="en-GB" sz="1200" b="1" dirty="0">
              <a:latin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GB" sz="1200" b="1" dirty="0">
                <a:latin typeface="Arial" panose="020B0604020202020204" pitchFamily="34" charset="0"/>
              </a:rPr>
              <a:t>Application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0" dirty="0">
                <a:latin typeface="Arial" panose="020B0604020202020204" pitchFamily="34" charset="0"/>
              </a:rPr>
              <a:t>Templates, approval processes, project folders, procurement timeline &amp; responsibilities</a:t>
            </a:r>
          </a:p>
          <a:p>
            <a:pPr lvl="1">
              <a:spcAft>
                <a:spcPts val="600"/>
              </a:spcAft>
            </a:pPr>
            <a:endParaRPr lang="en-GB" sz="1200" b="1" dirty="0">
              <a:latin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GB" sz="1200" b="1" dirty="0">
                <a:latin typeface="Arial" panose="020B0604020202020204" pitchFamily="34" charset="0"/>
              </a:rPr>
              <a:t>Delivery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</a:rPr>
              <a:t>Procurement: Rapid tender for a long-term low carbon &amp; renewable energy technology partner – compliant with AFA CPR/OJEU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</a:rPr>
              <a:t>LCSF (HDP / PD) – issue with deadline March 2021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we managed the experience of installing the measures while providing ongoing services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</a:rPr>
              <a:t>Close liaison with sites, Control &amp; IT  – vehicle access, security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</a:rPr>
              <a:t>Business continuity planning in place – alternative locations, fall back to radio comms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</a:rPr>
              <a:t>Generators – DNO</a:t>
            </a:r>
          </a:p>
          <a:p>
            <a:pPr lvl="1">
              <a:spcAft>
                <a:spcPts val="600"/>
              </a:spcAft>
            </a:pPr>
            <a:endParaRPr lang="en-GB" sz="12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C1297-C615-4704-B369-2EBE13BD6AE6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218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SPOC: all aspects – application, finance, procurement, PM, delivery, contractor </a:t>
            </a:r>
            <a:r>
              <a:rPr lang="en-GB" dirty="0" err="1"/>
              <a:t>mgt</a:t>
            </a:r>
            <a:r>
              <a:rPr lang="en-GB" dirty="0"/>
              <a:t> etc</a:t>
            </a:r>
          </a:p>
          <a:p>
            <a:endParaRPr lang="en-GB" dirty="0"/>
          </a:p>
          <a:p>
            <a:r>
              <a:rPr lang="en-GB" dirty="0"/>
              <a:t>Technical </a:t>
            </a:r>
            <a:r>
              <a:rPr lang="en-GB" dirty="0" err="1"/>
              <a:t>wk</a:t>
            </a:r>
            <a:r>
              <a:rPr lang="en-GB" dirty="0"/>
              <a:t> arounds: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To reduce </a:t>
            </a:r>
            <a:r>
              <a:rPr lang="en-GB" dirty="0" err="1"/>
              <a:t>elec</a:t>
            </a:r>
            <a:r>
              <a:rPr lang="en-GB" dirty="0"/>
              <a:t> upgrades needed and solutions to local grid supply limitations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C1297-C615-4704-B369-2EBE13BD6AE6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0229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938437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Common challenges to many PSDS recipients &amp; </a:t>
            </a:r>
            <a:r>
              <a:rPr lang="en-GB" dirty="0"/>
              <a:t>Many factors outside our control</a:t>
            </a:r>
          </a:p>
          <a:p>
            <a:endParaRPr lang="en-GB" b="1" dirty="0"/>
          </a:p>
          <a:p>
            <a:r>
              <a:rPr lang="en-GB" dirty="0"/>
              <a:t>Admin: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Info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Monthly reporting – </a:t>
            </a:r>
            <a:r>
              <a:rPr lang="en-GB" dirty="0" err="1"/>
              <a:t>proj</a:t>
            </a:r>
            <a:r>
              <a:rPr lang="en-GB" dirty="0"/>
              <a:t> &amp; financial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Internal reporting &amp; approvals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Audits</a:t>
            </a:r>
          </a:p>
          <a:p>
            <a:pPr marL="171450" indent="-171450">
              <a:buFontTx/>
              <a:buChar char="-"/>
            </a:pPr>
            <a:r>
              <a:rPr lang="en-GB" dirty="0"/>
              <a:t>underestimated. Had to deprioritise other issues – v aware climate change and </a:t>
            </a:r>
            <a:r>
              <a:rPr lang="en-GB" dirty="0" err="1"/>
              <a:t>ecol</a:t>
            </a:r>
            <a:r>
              <a:rPr lang="en-GB" dirty="0"/>
              <a:t> </a:t>
            </a:r>
            <a:r>
              <a:rPr lang="en-GB" dirty="0" err="1"/>
              <a:t>emerg</a:t>
            </a:r>
            <a:r>
              <a:rPr lang="en-GB" dirty="0"/>
              <a:t> not just about carbon</a:t>
            </a:r>
          </a:p>
          <a:p>
            <a:endParaRPr lang="en-GB" dirty="0"/>
          </a:p>
          <a:p>
            <a:r>
              <a:rPr lang="en-GB" dirty="0"/>
              <a:t>Electrical capacity/supply issues</a:t>
            </a:r>
          </a:p>
          <a:p>
            <a:pPr marL="171450" indent="-171450">
              <a:buFontTx/>
              <a:buChar char="-"/>
            </a:pPr>
            <a:r>
              <a:rPr lang="en-GB" dirty="0"/>
              <a:t>Consideration for Govt prior to further decarb funding</a:t>
            </a:r>
          </a:p>
          <a:p>
            <a:pPr marL="171450" indent="-171450">
              <a:buFontTx/>
              <a:buChar char="-"/>
            </a:pPr>
            <a:r>
              <a:rPr lang="en-GB" dirty="0"/>
              <a:t>DNO/WPD – overwhelmed by public sector bodies. Bedminster still on-going.</a:t>
            </a:r>
          </a:p>
          <a:p>
            <a:endParaRPr lang="en-GB" dirty="0"/>
          </a:p>
          <a:p>
            <a:r>
              <a:rPr lang="en-GB" dirty="0"/>
              <a:t>COVID Irony – ventilation</a:t>
            </a:r>
          </a:p>
          <a:p>
            <a:endParaRPr lang="en-GB" dirty="0"/>
          </a:p>
          <a:p>
            <a:r>
              <a:rPr lang="en-GB" dirty="0"/>
              <a:t>Deadlines/timescales:</a:t>
            </a:r>
          </a:p>
          <a:p>
            <a:r>
              <a:rPr lang="en-GB" dirty="0"/>
              <a:t>Creative in accelerating approval &amp; governance processes – get buy in/exceptions/delegations</a:t>
            </a:r>
          </a:p>
          <a:p>
            <a:r>
              <a:rPr lang="en-GB" dirty="0"/>
              <a:t>Push contractors hard – difficult as everyone under pressure</a:t>
            </a:r>
          </a:p>
          <a:p>
            <a:endParaRPr lang="en-GB" dirty="0"/>
          </a:p>
          <a:p>
            <a:r>
              <a:rPr lang="en-GB" dirty="0"/>
              <a:t>On-going re-assessment of risks &amp; mitigation options in consultation with contractors &amp; DNO - &amp; extension request for specific project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C1297-C615-4704-B369-2EBE13BD6AE6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10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lnSpc>
                <a:spcPct val="115000"/>
              </a:lnSpc>
              <a:spcAft>
                <a:spcPts val="60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Est. 7% reduction of AFRS’ total carbon emissions : 86T CO2e per annum</a:t>
            </a:r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Greater self-generation</a:t>
            </a:r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r>
              <a:rPr lang="en-GB" sz="1200" dirty="0">
                <a:latin typeface="Arial" panose="020B0604020202020204" pitchFamily="34" charset="0"/>
              </a:rPr>
              <a:t>Already seeing 40% savings in energy consumption across those PSDS sites Apr-Sept 2022 compared to same 6 months last year… summer PV, no ASHPs etc</a:t>
            </a:r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r>
              <a:rPr lang="en-GB" sz="1200" dirty="0">
                <a:latin typeface="Arial" panose="020B0604020202020204" pitchFamily="34" charset="0"/>
              </a:rPr>
              <a:t>Energy price increases… </a:t>
            </a:r>
            <a:r>
              <a:rPr lang="en-GB" sz="1200" dirty="0" err="1">
                <a:latin typeface="Arial" panose="020B0604020202020204" pitchFamily="34" charset="0"/>
              </a:rPr>
              <a:t>elec</a:t>
            </a:r>
            <a:r>
              <a:rPr lang="en-GB" dirty="0">
                <a:latin typeface="Arial" panose="020B0604020202020204" pitchFamily="34" charset="0"/>
              </a:rPr>
              <a:t>-powered heating &amp; HW v. expensive. Predicted £ savings now unlikely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profile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</a:t>
            </a:r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core to Service Strategy; </a:t>
            </a:r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unanimous support from AFA</a:t>
            </a:r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</a:t>
            </a:r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HMICFRS – innovation &amp; best practice</a:t>
            </a:r>
          </a:p>
          <a:p>
            <a:pPr marL="628650" lvl="1" indent="-171450" algn="just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AFRS – leading in </a:t>
            </a:r>
            <a:r>
              <a:rPr lang="en-GB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Services</a:t>
            </a:r>
          </a:p>
          <a:p>
            <a:pPr marL="628650" lvl="1" indent="-171450" algn="just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leaders – locally &amp; Cabinet Office COP 26 case study</a:t>
            </a:r>
          </a:p>
          <a:p>
            <a:pPr marL="457200" lvl="1" indent="0" algn="just">
              <a:lnSpc>
                <a:spcPct val="115000"/>
              </a:lnSpc>
              <a:spcAft>
                <a:spcPts val="600"/>
              </a:spcAft>
              <a:buFontTx/>
              <a:buNone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REGEN award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C1297-C615-4704-B369-2EBE13BD6AE6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377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werPoint2-white background">
            <a:extLst>
              <a:ext uri="{FF2B5EF4-FFF2-40B4-BE49-F238E27FC236}">
                <a16:creationId xmlns:a16="http://schemas.microsoft.com/office/drawing/2014/main" id="{2D2145BE-E38C-459A-85FF-F83C3B9F3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438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6368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</p:spTree>
    <p:extLst>
      <p:ext uri="{BB962C8B-B14F-4D97-AF65-F5344CB8AC3E}">
        <p14:creationId xmlns:p14="http://schemas.microsoft.com/office/powerpoint/2010/main" val="291979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1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47275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4727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58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48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95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4762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4762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4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8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3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46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92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83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-white background">
            <a:extLst>
              <a:ext uri="{FF2B5EF4-FFF2-40B4-BE49-F238E27FC236}">
                <a16:creationId xmlns:a16="http://schemas.microsoft.com/office/drawing/2014/main" id="{80E5EAAE-E5A2-48F9-8AC5-7F71CD549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0"/>
            <a:ext cx="9232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A98F5C61-36A7-4E63-A6C7-5DD0C6B07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7625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1">
            <a:extLst>
              <a:ext uri="{FF2B5EF4-FFF2-40B4-BE49-F238E27FC236}">
                <a16:creationId xmlns:a16="http://schemas.microsoft.com/office/drawing/2014/main" id="{B3165B9E-A519-4B95-A9F0-E21562D74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776864" cy="403244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r>
              <a:rPr lang="en-GB" altLang="en-US" dirty="0"/>
              <a:t>Annabel Harford</a:t>
            </a:r>
            <a:br>
              <a:rPr lang="en-GB" altLang="en-US" dirty="0"/>
            </a:br>
            <a:r>
              <a:rPr lang="en-GB" altLang="en-US" dirty="0"/>
              <a:t>Environmental Manager</a:t>
            </a:r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r>
              <a:rPr lang="en-GB" sz="3200" b="1" dirty="0"/>
              <a:t>Public Sector Decarbonisation Scheme Phase 1 </a:t>
            </a:r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r>
              <a:rPr lang="en-GB" altLang="en-US" dirty="0"/>
              <a:t>Avon Fire &amp; Rescue Service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2F86B1-52D7-48BE-9A0D-3EFC69F3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PUBLIC SECTOR DECARBONISATION SCHEME: GRANT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0100B-E0F0-4054-9A36-74DC3F90E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46449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£823,670 awarded</a:t>
            </a:r>
          </a:p>
          <a:p>
            <a:pPr>
              <a:spcAft>
                <a:spcPts val="1200"/>
              </a:spcAft>
            </a:pPr>
            <a:r>
              <a:rPr lang="en-GB" sz="1800" dirty="0">
                <a:latin typeface="Arial" panose="020B0604020202020204" pitchFamily="34" charset="0"/>
              </a:rPr>
              <a:t>12 Fire Stations, Control &amp; Technical Centre</a:t>
            </a:r>
          </a:p>
          <a:p>
            <a:pPr>
              <a:spcAft>
                <a:spcPts val="1200"/>
              </a:spcAft>
            </a:pPr>
            <a:r>
              <a:rPr lang="en-GB" sz="1800" dirty="0">
                <a:latin typeface="Arial" panose="020B0604020202020204" pitchFamily="34" charset="0"/>
              </a:rPr>
              <a:t>Range of measures: </a:t>
            </a:r>
          </a:p>
          <a:p>
            <a:pPr lvl="1">
              <a:spcAft>
                <a:spcPts val="1200"/>
              </a:spcAft>
            </a:pPr>
            <a:r>
              <a:rPr lang="en-GB" sz="1400" dirty="0">
                <a:latin typeface="Arial" panose="020B0604020202020204" pitchFamily="34" charset="0"/>
              </a:rPr>
              <a:t>Energy efficiency</a:t>
            </a:r>
          </a:p>
          <a:p>
            <a:pPr lvl="1">
              <a:spcAft>
                <a:spcPts val="1200"/>
              </a:spcAft>
            </a:pPr>
            <a:r>
              <a:rPr lang="en-GB" sz="1400" dirty="0">
                <a:latin typeface="Arial" panose="020B0604020202020204" pitchFamily="34" charset="0"/>
              </a:rPr>
              <a:t>Low carbon &amp; renewable technologies</a:t>
            </a:r>
          </a:p>
          <a:p>
            <a:pPr lvl="1">
              <a:spcAft>
                <a:spcPts val="1200"/>
              </a:spcAft>
            </a:pPr>
            <a:r>
              <a:rPr lang="en-GB" sz="1400" dirty="0">
                <a:latin typeface="Arial" panose="020B0604020202020204" pitchFamily="34" charset="0"/>
              </a:rPr>
              <a:t>Electrical infrastructure upgrades</a:t>
            </a:r>
          </a:p>
          <a:p>
            <a:pPr>
              <a:spcAft>
                <a:spcPts val="1200"/>
              </a:spcAft>
            </a:pPr>
            <a:r>
              <a:rPr lang="en-GB" sz="1800" dirty="0">
                <a:latin typeface="Arial" panose="020B0604020202020204" pitchFamily="34" charset="0"/>
              </a:rPr>
              <a:t>Conditions included: </a:t>
            </a:r>
          </a:p>
          <a:p>
            <a:pPr lvl="1">
              <a:spcAft>
                <a:spcPts val="1200"/>
              </a:spcAft>
            </a:pPr>
            <a:r>
              <a:rPr lang="en-GB" sz="1400" dirty="0">
                <a:latin typeface="Arial" panose="020B0604020202020204" pitchFamily="34" charset="0"/>
              </a:rPr>
              <a:t>Heat Decarbonisation Plan (for 9 buildings)</a:t>
            </a:r>
          </a:p>
          <a:p>
            <a:pPr lvl="1">
              <a:spcAft>
                <a:spcPts val="1200"/>
              </a:spcAft>
            </a:pPr>
            <a:r>
              <a:rPr lang="en-GB" sz="1400" dirty="0">
                <a:latin typeface="Arial" panose="020B0604020202020204" pitchFamily="34" charset="0"/>
              </a:rPr>
              <a:t>Tender &amp; procurement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AFD89B2-84A1-45FA-AD17-941A06A21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47589" y="1205339"/>
            <a:ext cx="2372949" cy="1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F651E3B6-923C-498B-B247-B2BA793C5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20" y="386104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77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01B4-A0C5-4805-B65F-53B8F812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SOUTHMEAD FIRE STATION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D6E5D4-F05B-428D-ABFD-B9A374D1A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1" y="2756444"/>
            <a:ext cx="2314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52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52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52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52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52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2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2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2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2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21200" algn="l"/>
              </a:tabLst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 Source Heat Pump (28kW)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21200" algn="l"/>
              </a:tabLst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CF07E3D4-9DA7-4538-B34E-22F3ACF07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9" y="1153665"/>
            <a:ext cx="1762125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A26501-7A7D-4960-9FCB-B8FF28242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17605-EE96-4D02-B644-126EA758B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72" y="3643861"/>
            <a:ext cx="1780952" cy="1380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E9B118-E7FF-41D7-83B9-2F4C192916ED}"/>
              </a:ext>
            </a:extLst>
          </p:cNvPr>
          <p:cNvSpPr txBox="1"/>
          <p:nvPr/>
        </p:nvSpPr>
        <p:spPr>
          <a:xfrm>
            <a:off x="1220449" y="2452590"/>
            <a:ext cx="4615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52120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 Glazing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EFC0FE0-7E4C-4599-935F-EAAFB045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42" y="1154958"/>
            <a:ext cx="1762126" cy="132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6362B29B-087D-4022-8966-652C91810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16787"/>
            <a:ext cx="21526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2E3E0B-B58C-4BCC-9B1E-E3F0B9F617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4483" y="3259138"/>
            <a:ext cx="2152650" cy="14391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6C0FEA-22A0-4EF4-8DAF-BAA0C1133106}"/>
              </a:ext>
            </a:extLst>
          </p:cNvPr>
          <p:cNvSpPr txBox="1"/>
          <p:nvPr/>
        </p:nvSpPr>
        <p:spPr>
          <a:xfrm>
            <a:off x="5572802" y="2718827"/>
            <a:ext cx="4615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52120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Solar PV (28.5kW)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2DE1058D-B011-4868-82F0-6B6BF1AAF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22" y="3257411"/>
            <a:ext cx="1484972" cy="19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F10F52-C330-46E9-ACE7-8218CC5F1F36}"/>
              </a:ext>
            </a:extLst>
          </p:cNvPr>
          <p:cNvSpPr txBox="1"/>
          <p:nvPr/>
        </p:nvSpPr>
        <p:spPr>
          <a:xfrm>
            <a:off x="1090514" y="5263638"/>
            <a:ext cx="4932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52120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Solar Thermal (3.87kW)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6DD6E6-5618-4A60-998F-439107EA7E06}"/>
              </a:ext>
            </a:extLst>
          </p:cNvPr>
          <p:cNvSpPr txBox="1"/>
          <p:nvPr/>
        </p:nvSpPr>
        <p:spPr>
          <a:xfrm>
            <a:off x="3147077" y="2809367"/>
            <a:ext cx="5060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52120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Electrical Distribution </a:t>
            </a:r>
          </a:p>
          <a:p>
            <a:pPr algn="ctr">
              <a:tabLst>
                <a:tab pos="452120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Upgrade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9">
            <a:extLst>
              <a:ext uri="{FF2B5EF4-FFF2-40B4-BE49-F238E27FC236}">
                <a16:creationId xmlns:a16="http://schemas.microsoft.com/office/drawing/2014/main" id="{F3322A90-CA96-46BF-BB24-C270C5AC9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59" y="1147546"/>
            <a:ext cx="117633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8BAEF1A5-0C02-4312-9CFF-3604D451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59" y="3559768"/>
            <a:ext cx="117633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30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01B4-A0C5-4805-B65F-53B8F812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LANSDOWN CONTROL CENTRE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D6E5D4-F05B-428D-ABFD-B9A374D1A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49" y="2537252"/>
            <a:ext cx="2314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52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52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52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52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52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2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2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2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2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21200" algn="l"/>
              </a:tabLst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 Source Heat Pump (33kW)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21200" algn="l"/>
              </a:tabLst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A26501-7A7D-4960-9FCB-B8FF28242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696" y="2376593"/>
            <a:ext cx="68252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9B118-E7FF-41D7-83B9-2F4C192916ED}"/>
              </a:ext>
            </a:extLst>
          </p:cNvPr>
          <p:cNvSpPr txBox="1"/>
          <p:nvPr/>
        </p:nvSpPr>
        <p:spPr>
          <a:xfrm>
            <a:off x="-1051252" y="4906446"/>
            <a:ext cx="4615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52120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 Glazing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6C0FEA-22A0-4EF4-8DAF-BAA0C1133106}"/>
              </a:ext>
            </a:extLst>
          </p:cNvPr>
          <p:cNvSpPr txBox="1"/>
          <p:nvPr/>
        </p:nvSpPr>
        <p:spPr>
          <a:xfrm>
            <a:off x="1815967" y="4965330"/>
            <a:ext cx="4615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52120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Solar PV (95kW)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612C197-A3CD-42CF-9524-8A61033D2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4" y="856669"/>
            <a:ext cx="2022450" cy="158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44C2919E-E3E6-48E8-BE28-A8CADE28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3" y="3368750"/>
            <a:ext cx="2054221" cy="149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49AC9E8-A29E-4A43-BF52-3550184B2FF4}"/>
              </a:ext>
            </a:extLst>
          </p:cNvPr>
          <p:cNvSpPr txBox="1"/>
          <p:nvPr/>
        </p:nvSpPr>
        <p:spPr>
          <a:xfrm>
            <a:off x="1403648" y="2539923"/>
            <a:ext cx="5620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Heating Pipework </a:t>
            </a:r>
          </a:p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Insulation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C120FF5-BB29-40D0-B020-73F322CAE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19" y="105551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90817121-425A-4898-936E-2D65183F1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47" y="3377309"/>
            <a:ext cx="1982213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E30FAAD3-AD13-45A2-AF40-8726E7387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31" y="3284984"/>
            <a:ext cx="1767012" cy="233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1CBCF6CC-817C-4F1E-8EAB-54BE28E2E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294" y="764704"/>
            <a:ext cx="3156675" cy="197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11EC734-CC06-47FA-A1F0-97D78F6BD8E6}"/>
              </a:ext>
            </a:extLst>
          </p:cNvPr>
          <p:cNvSpPr txBox="1"/>
          <p:nvPr/>
        </p:nvSpPr>
        <p:spPr>
          <a:xfrm>
            <a:off x="3581335" y="2838666"/>
            <a:ext cx="7421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60655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Battery Storage System (108 kWh)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2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2F86B1-52D7-48BE-9A0D-3EFC69F3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0100B-E0F0-4054-9A36-74DC3F90E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60748"/>
            <a:ext cx="8496944" cy="45365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>
                <a:latin typeface="Arial" panose="020B0604020202020204" pitchFamily="34" charset="0"/>
              </a:rPr>
              <a:t>Pre-application (September 2020)</a:t>
            </a:r>
          </a:p>
          <a:p>
            <a:pPr lvl="1">
              <a:spcAft>
                <a:spcPts val="600"/>
              </a:spcAft>
            </a:pPr>
            <a:r>
              <a:rPr lang="en-GB" sz="1400" dirty="0">
                <a:latin typeface="Arial" panose="020B0604020202020204" pitchFamily="34" charset="0"/>
              </a:rPr>
              <a:t>Project definition, costs &amp; savings calculations</a:t>
            </a:r>
          </a:p>
          <a:p>
            <a:pPr lvl="1">
              <a:spcAft>
                <a:spcPts val="600"/>
              </a:spcAft>
            </a:pPr>
            <a:r>
              <a:rPr lang="en-GB" sz="1400" dirty="0">
                <a:latin typeface="Arial" panose="020B0604020202020204" pitchFamily="34" charset="0"/>
              </a:rPr>
              <a:t>Low Carbon Skills Fund (application support)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latin typeface="Arial" panose="020B0604020202020204" pitchFamily="34" charset="0"/>
              </a:rPr>
              <a:t>Application (November 2020)</a:t>
            </a:r>
          </a:p>
          <a:p>
            <a:pPr lvl="1">
              <a:spcAft>
                <a:spcPts val="600"/>
              </a:spcAft>
            </a:pPr>
            <a:r>
              <a:rPr lang="en-GB" sz="1400" dirty="0">
                <a:latin typeface="Arial" panose="020B0604020202020204" pitchFamily="34" charset="0"/>
              </a:rPr>
              <a:t>Pre-tender application</a:t>
            </a:r>
          </a:p>
          <a:p>
            <a:pPr lvl="1">
              <a:spcAft>
                <a:spcPts val="600"/>
              </a:spcAft>
            </a:pPr>
            <a:r>
              <a:rPr lang="en-GB" sz="1400" dirty="0">
                <a:latin typeface="Arial" panose="020B0604020202020204" pitchFamily="34" charset="0"/>
              </a:rPr>
              <a:t>Project management, governance &amp; procurement processes lined up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latin typeface="Arial" panose="020B0604020202020204" pitchFamily="34" charset="0"/>
              </a:rPr>
              <a:t>Award (February 2021)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latin typeface="Arial" panose="020B0604020202020204" pitchFamily="34" charset="0"/>
              </a:rPr>
              <a:t>Delivery (deadline September 2021; extended to March 2022)</a:t>
            </a:r>
          </a:p>
          <a:p>
            <a:pPr lvl="1">
              <a:spcAft>
                <a:spcPts val="600"/>
              </a:spcAft>
            </a:pPr>
            <a:r>
              <a:rPr lang="en-GB" sz="1400" dirty="0">
                <a:latin typeface="Arial" panose="020B0604020202020204" pitchFamily="34" charset="0"/>
              </a:rPr>
              <a:t>Procurement tender &amp; use of existing supply chain</a:t>
            </a:r>
          </a:p>
          <a:p>
            <a:pPr lvl="1">
              <a:spcAft>
                <a:spcPts val="600"/>
              </a:spcAft>
            </a:pPr>
            <a:r>
              <a:rPr lang="en-GB" sz="1400" dirty="0">
                <a:latin typeface="Arial" panose="020B0604020202020204" pitchFamily="34" charset="0"/>
              </a:rPr>
              <a:t>Low Carbon Skills Fund (Heat Decarbonisation Plan &amp; Project Delivery)</a:t>
            </a:r>
          </a:p>
          <a:p>
            <a:pPr lvl="1">
              <a:spcAft>
                <a:spcPts val="600"/>
              </a:spcAft>
            </a:pPr>
            <a:r>
              <a:rPr lang="en-GB" sz="1400" dirty="0">
                <a:latin typeface="Arial" panose="020B0604020202020204" pitchFamily="34" charset="0"/>
              </a:rPr>
              <a:t>Installation works </a:t>
            </a:r>
          </a:p>
          <a:p>
            <a:pPr lvl="1">
              <a:spcAft>
                <a:spcPts val="600"/>
              </a:spcAft>
            </a:pPr>
            <a:r>
              <a:rPr lang="en-GB" sz="1400" dirty="0">
                <a:latin typeface="Arial" panose="020B0604020202020204" pitchFamily="34" charset="0"/>
              </a:rPr>
              <a:t>Commissioning </a:t>
            </a:r>
          </a:p>
        </p:txBody>
      </p:sp>
    </p:spTree>
    <p:extLst>
      <p:ext uri="{BB962C8B-B14F-4D97-AF65-F5344CB8AC3E}">
        <p14:creationId xmlns:p14="http://schemas.microsoft.com/office/powerpoint/2010/main" val="311114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2F86B1-52D7-48BE-9A0D-3EFC69F3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SUCCESS FACTORS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0100B-E0F0-4054-9A36-74DC3F90E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33" y="980728"/>
            <a:ext cx="8229600" cy="3805461"/>
          </a:xfrm>
        </p:spPr>
        <p:txBody>
          <a:bodyPr/>
          <a:lstStyle/>
          <a:p>
            <a:r>
              <a:rPr lang="en-GB" sz="1800" dirty="0">
                <a:latin typeface="Arial" panose="020B0604020202020204" pitchFamily="34" charset="0"/>
              </a:rPr>
              <a:t>Engagement from Day 1 with key stakeholders:</a:t>
            </a:r>
          </a:p>
          <a:p>
            <a:pPr lvl="1"/>
            <a:r>
              <a:rPr lang="en-GB" sz="1400" dirty="0">
                <a:latin typeface="Arial" panose="020B0604020202020204" pitchFamily="34" charset="0"/>
              </a:rPr>
              <a:t>Internal: Procurement, Property Services &amp; Senior Management</a:t>
            </a:r>
          </a:p>
          <a:p>
            <a:pPr lvl="1"/>
            <a:r>
              <a:rPr lang="en-GB" sz="1400" dirty="0">
                <a:latin typeface="Arial" panose="020B0604020202020204" pitchFamily="34" charset="0"/>
              </a:rPr>
              <a:t>Existing supply chain, contractors &amp; consultants</a:t>
            </a:r>
          </a:p>
          <a:p>
            <a:pPr lvl="1"/>
            <a:r>
              <a:rPr lang="en-GB" sz="1400" dirty="0">
                <a:latin typeface="Arial" panose="020B0604020202020204" pitchFamily="34" charset="0"/>
              </a:rPr>
              <a:t>Distribution Network Operator (Western Power)</a:t>
            </a:r>
          </a:p>
          <a:p>
            <a:r>
              <a:rPr lang="en-GB" sz="1800" dirty="0">
                <a:latin typeface="Arial" panose="020B0604020202020204" pitchFamily="34" charset="0"/>
              </a:rPr>
              <a:t>AF&amp;RS single point of co-ordination </a:t>
            </a:r>
          </a:p>
          <a:p>
            <a:r>
              <a:rPr lang="en-GB" sz="1800" dirty="0">
                <a:latin typeface="Arial" panose="020B0604020202020204" pitchFamily="34" charset="0"/>
              </a:rPr>
              <a:t>Technical work-arounds</a:t>
            </a:r>
          </a:p>
          <a:p>
            <a:r>
              <a:rPr lang="en-GB" sz="1800" dirty="0">
                <a:latin typeface="Arial" panose="020B0604020202020204" pitchFamily="34" charset="0"/>
              </a:rPr>
              <a:t>Good communications &amp; relationship with Salix Relations Manager</a:t>
            </a:r>
          </a:p>
        </p:txBody>
      </p:sp>
      <p:pic>
        <p:nvPicPr>
          <p:cNvPr id="7" name="Picture 6" descr="A picture containing text, appliance, white goods, trash&#10;&#10;Description automatically generated">
            <a:extLst>
              <a:ext uri="{FF2B5EF4-FFF2-40B4-BE49-F238E27FC236}">
                <a16:creationId xmlns:a16="http://schemas.microsoft.com/office/drawing/2014/main" id="{AC31C5D4-E09A-4695-9330-96F0E5C65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84985"/>
            <a:ext cx="2784308" cy="2088231"/>
          </a:xfrm>
          <a:prstGeom prst="rect">
            <a:avLst/>
          </a:prstGeom>
        </p:spPr>
      </p:pic>
      <p:pic>
        <p:nvPicPr>
          <p:cNvPr id="8" name="Picture 7" descr="A picture containing text, building, outdoor, brick&#10;&#10;Description automatically generated">
            <a:extLst>
              <a:ext uri="{FF2B5EF4-FFF2-40B4-BE49-F238E27FC236}">
                <a16:creationId xmlns:a16="http://schemas.microsoft.com/office/drawing/2014/main" id="{F68A12E0-6A24-4D97-BEFA-7F93AD17F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4" y="3284984"/>
            <a:ext cx="371241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7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2F86B1-52D7-48BE-9A0D-3EFC69F31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sz="2400" b="1" dirty="0"/>
              <a:t>CHALLENGES &amp; LESSONS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0100B-E0F0-4054-9A36-74DC3F90E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55" y="1188477"/>
            <a:ext cx="8229600" cy="38054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>
                <a:latin typeface="Arial" panose="020B0604020202020204" pitchFamily="34" charset="0"/>
              </a:rPr>
              <a:t>Resources required for grant administration &amp; project management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latin typeface="Arial" panose="020B0604020202020204" pitchFamily="34" charset="0"/>
              </a:rPr>
              <a:t>Site &amp; sub-station electrical capacity issues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latin typeface="Arial" panose="020B0604020202020204" pitchFamily="34" charset="0"/>
              </a:rPr>
              <a:t>Supply chain delays &amp; price increases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latin typeface="Arial" panose="020B0604020202020204" pitchFamily="34" charset="0"/>
              </a:rPr>
              <a:t>Distribution Network Operator (Western Power) delays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latin typeface="Arial" panose="020B0604020202020204" pitchFamily="34" charset="0"/>
              </a:rPr>
              <a:t>COVID delays &amp; ventilation requirements</a:t>
            </a:r>
          </a:p>
          <a:p>
            <a:r>
              <a:rPr lang="en-GB" sz="1800" dirty="0">
                <a:latin typeface="Arial" panose="020B0604020202020204" pitchFamily="34" charset="0"/>
              </a:rPr>
              <a:t>Deadlines &amp; time-scales</a:t>
            </a:r>
          </a:p>
        </p:txBody>
      </p:sp>
      <p:pic>
        <p:nvPicPr>
          <p:cNvPr id="6" name="Picture 5" descr="A picture containing grass, outdoor, tree, sky&#10;&#10;Description automatically generated">
            <a:extLst>
              <a:ext uri="{FF2B5EF4-FFF2-40B4-BE49-F238E27FC236}">
                <a16:creationId xmlns:a16="http://schemas.microsoft.com/office/drawing/2014/main" id="{1D3BB0E1-91F1-4C3E-B902-18816D8D7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740" y="2880449"/>
            <a:ext cx="1840705" cy="2454273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BD611B8-3692-4746-A9AD-AB7B4C1E9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05064"/>
            <a:ext cx="176688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DCE81071-2A2B-42D3-93F6-B94A1EE7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221" y="4005064"/>
            <a:ext cx="176688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48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2F86B1-52D7-48BE-9A0D-3EFC69F31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0"/>
            <a:ext cx="8229600" cy="1143000"/>
          </a:xfrm>
        </p:spPr>
        <p:txBody>
          <a:bodyPr/>
          <a:lstStyle/>
          <a:p>
            <a:r>
              <a:rPr lang="en-GB" sz="2400" b="1" dirty="0"/>
              <a:t>IMPACTS &amp; BENEFITS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0100B-E0F0-4054-9A36-74DC3F90E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10" y="3000724"/>
            <a:ext cx="8229600" cy="35845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Accelerate progress towards our Net Zero by 2030 goal</a:t>
            </a:r>
          </a:p>
          <a:p>
            <a:pPr>
              <a:spcAft>
                <a:spcPts val="12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Buildings more comfortable for users</a:t>
            </a:r>
          </a:p>
          <a:p>
            <a:pPr>
              <a:spcAft>
                <a:spcPts val="1200"/>
              </a:spcAft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Predicted 531,000 kWh &amp; £75,000 energy savings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1800" dirty="0">
                <a:latin typeface="Arial" panose="020B0604020202020204" pitchFamily="34" charset="0"/>
              </a:rPr>
              <a:t>Higher profile of Net Zero &amp; environmental issues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05C98E-4B2B-47E7-8CB3-069092E84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435" y="2643376"/>
            <a:ext cx="1872208" cy="237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E6A34CDC-E6EF-442C-86B0-A01D316A1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504"/>
            <a:ext cx="9234264" cy="20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5922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- white background">
  <a:themeElements>
    <a:clrScheme name="PowerPoint template - white 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- white 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 - white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white 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white 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white 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white 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white 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white 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white 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white 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white 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white 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white 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Climate Action Breakfast v1</Template>
  <TotalTime>900</TotalTime>
  <Words>777</Words>
  <Application>Microsoft Office PowerPoint</Application>
  <PresentationFormat>On-screen Show (4:3)</PresentationFormat>
  <Paragraphs>135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PowerPoint template - white background</vt:lpstr>
      <vt:lpstr>PowerPoint Presentation</vt:lpstr>
      <vt:lpstr>PUBLIC SECTOR DECARBONISATION SCHEME: GRANT SUMMARY</vt:lpstr>
      <vt:lpstr>SOUTHMEAD FIRE STATION</vt:lpstr>
      <vt:lpstr>LANSDOWN CONTROL CENTRE</vt:lpstr>
      <vt:lpstr>PROCESS</vt:lpstr>
      <vt:lpstr>SUCCESS FACTORS</vt:lpstr>
      <vt:lpstr>CHALLENGES &amp; LESSONS</vt:lpstr>
      <vt:lpstr>IMPACTS &amp; BENEFITS</vt:lpstr>
    </vt:vector>
  </TitlesOfParts>
  <Company>Avon Fire &amp; Rescue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Annabel Harford</dc:creator>
  <cp:lastModifiedBy>Elli Nikolaou</cp:lastModifiedBy>
  <cp:revision>16</cp:revision>
  <dcterms:created xsi:type="dcterms:W3CDTF">2022-02-23T15:41:02Z</dcterms:created>
  <dcterms:modified xsi:type="dcterms:W3CDTF">2023-06-12T20:34:33Z</dcterms:modified>
</cp:coreProperties>
</file>