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83" r:id="rId6"/>
    <p:sldId id="286" r:id="rId7"/>
    <p:sldId id="284" r:id="rId8"/>
    <p:sldId id="285" r:id="rId9"/>
    <p:sldId id="287" r:id="rId10"/>
    <p:sldId id="288" r:id="rId11"/>
    <p:sldId id="289" r:id="rId12"/>
    <p:sldId id="27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A2863-6D19-4812-AEA4-AFBDC28B45E5}" v="4" dt="2022-09-26T10:52:27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 autoAdjust="0"/>
    <p:restoredTop sz="93810" autoAdjust="0"/>
  </p:normalViewPr>
  <p:slideViewPr>
    <p:cSldViewPr snapToGrid="0" snapToObjects="1">
      <p:cViewPr varScale="1">
        <p:scale>
          <a:sx n="120" d="100"/>
          <a:sy n="120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835FF-7495-4564-865E-EA6A5D2B4627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9B559-572B-474C-9EC0-29250DB7C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1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9B559-572B-474C-9EC0-29250DB7C4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4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9B559-572B-474C-9EC0-29250DB7C4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4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9B559-572B-474C-9EC0-29250DB7C4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6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9B559-572B-474C-9EC0-29250DB7C4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1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EOP7 in place for vehicle washing at sites located near to surface water bodies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Vehicle wash water not considered trade effluent by UU but must be done to a foul sewer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Applies to both standard vehicle washing and charity car washes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9B559-572B-474C-9EC0-29250DB7C4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v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eater Manchester Fire and Rescue Service&#10;&#10;">
            <a:extLst>
              <a:ext uri="{FF2B5EF4-FFF2-40B4-BE49-F238E27FC236}">
                <a16:creationId xmlns:a16="http://schemas.microsoft.com/office/drawing/2014/main" id="{248C5E2F-1E9C-4706-9B69-DC9288BDCE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9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5C73D-B242-430B-A163-949E9F3FB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221D9D-64F6-4F7E-AB0B-6A347901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4B894E-88BA-47A6-B34C-5B4DDDF7E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3343"/>
            <a:ext cx="5181600" cy="3777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4E18FCF-919F-4AC6-A20E-18693DE05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3343"/>
            <a:ext cx="5181600" cy="3777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chesterfire.gov.uk - web address | @manchesterfire - Twitter handle | facebook.com/manchesterfire - find us on Facebook">
            <a:extLst>
              <a:ext uri="{FF2B5EF4-FFF2-40B4-BE49-F238E27FC236}">
                <a16:creationId xmlns:a16="http://schemas.microsoft.com/office/drawing/2014/main" id="{93CD2706-BF9F-4DD7-B4B2-6C9FCB2AA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615D34-E5D2-4A44-942C-703C3176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86C80E-60AA-4633-BD27-D71B1848E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15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7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chesterfire.gov.uk - web address | @manchesterfire - Twitter handle | facebook.com/manchesterfire - find us on Facebook">
            <a:extLst>
              <a:ext uri="{FF2B5EF4-FFF2-40B4-BE49-F238E27FC236}">
                <a16:creationId xmlns:a16="http://schemas.microsoft.com/office/drawing/2014/main" id="{93CD2706-BF9F-4DD7-B4B2-6C9FCB2AA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BE90C8-39A6-4745-9E09-C9697258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341EF0-2D6F-472E-B2EB-7D39BBCB0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7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3733DD-2A3B-4168-81B2-749CADAA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7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38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chesterfire.gov.uk - web address | @manchesterfire - Twitter handle | facebook.com/manchesterfire - find us on Facebook">
            <a:extLst>
              <a:ext uri="{FF2B5EF4-FFF2-40B4-BE49-F238E27FC236}">
                <a16:creationId xmlns:a16="http://schemas.microsoft.com/office/drawing/2014/main" id="{67AFC842-3267-4E2F-B7FE-62B95B029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EDABAF-283A-46F9-8FE7-CBD7A97D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7C211C-C6C1-4F37-8BB8-735F5A24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15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0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chesterfire.gov.uk - web address | @manchesterfire - Twitter handle | facebook.com/manchesterfire - find us on Facebook">
            <a:extLst>
              <a:ext uri="{FF2B5EF4-FFF2-40B4-BE49-F238E27FC236}">
                <a16:creationId xmlns:a16="http://schemas.microsoft.com/office/drawing/2014/main" id="{67AFC842-3267-4E2F-B7FE-62B95B029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2882EA4-29BB-4784-8979-2C83FA80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15BC09-510A-4F1F-97FD-A69C23FB3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7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B8AA2EA-EFB7-4591-A895-D007E712F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7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92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chesterfire.gov.uk - web address | @manchesterfire - Twitter handle | facebook.com/manchesterfire - find us on Facebook">
            <a:extLst>
              <a:ext uri="{FF2B5EF4-FFF2-40B4-BE49-F238E27FC236}">
                <a16:creationId xmlns:a16="http://schemas.microsoft.com/office/drawing/2014/main" id="{1846CF69-4F2F-46D5-BD3A-6D3D3D77E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CE90FE-2752-4DC8-9188-9115E231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2E1A18-2CCA-45E0-85BB-6C76AE530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15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ot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chesterfire.gov.uk - web address | @manchesterfire - Twitter handle | facebook.com/manchesterfire - find us on Facebook">
            <a:extLst>
              <a:ext uri="{FF2B5EF4-FFF2-40B4-BE49-F238E27FC236}">
                <a16:creationId xmlns:a16="http://schemas.microsoft.com/office/drawing/2014/main" id="{1846CF69-4F2F-46D5-BD3A-6D3D3D77E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F3BA009-AD3A-45D8-86D4-0282E827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7153DC-61AC-4A56-81F9-F77EE48EB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7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A179A2-0525-4850-8122-FC5F46396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7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1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t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CFA30-F2E7-4244-9224-2769D656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9893688-8AC3-48A1-9EED-FDFEBAD8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52" y="805758"/>
            <a:ext cx="7599630" cy="114516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9CDA9C-D570-4018-B4F6-73184F21D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452" y="2281473"/>
            <a:ext cx="5803273" cy="369381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80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ot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9904A-5F72-4DAC-8E82-505AE502E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F0EEF51-7F88-49CE-8199-D107425E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377" y="851023"/>
            <a:ext cx="5296278" cy="114516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317675-DE6A-4CB3-96C1-450024F3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377" y="2317685"/>
            <a:ext cx="5296278" cy="369381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70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ot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637CDE-C6F5-4C22-824C-4F687B673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03D6A11-A16F-4936-9285-4D6F2183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33" y="2652664"/>
            <a:ext cx="5395867" cy="1145169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2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er Manchester Fire and Rescue Service">
            <a:extLst>
              <a:ext uri="{FF2B5EF4-FFF2-40B4-BE49-F238E27FC236}">
                <a16:creationId xmlns:a16="http://schemas.microsoft.com/office/drawing/2014/main" id="{718E713B-568E-43B8-95E0-7CE4115E8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35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oot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A5A9E1-A807-431C-A04D-E09CCF5E7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D44440-6289-44EE-8CBE-1785CF2A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879" y="2725093"/>
            <a:ext cx="5395867" cy="1145169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7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v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ater Manchester Fire and Rescue Service">
            <a:extLst>
              <a:ext uri="{FF2B5EF4-FFF2-40B4-BE49-F238E27FC236}">
                <a16:creationId xmlns:a16="http://schemas.microsoft.com/office/drawing/2014/main" id="{EF6B1AFD-105F-4003-9FFC-F189347F2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6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er Manchester Fire and Rescue Service">
            <a:extLst>
              <a:ext uri="{FF2B5EF4-FFF2-40B4-BE49-F238E27FC236}">
                <a16:creationId xmlns:a16="http://schemas.microsoft.com/office/drawing/2014/main" id="{48A7526F-C3BA-49F0-A73D-59FF26AB6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F52C81-F32D-4F85-85B8-E7D7DD078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8273A01-4464-48C3-AFF0-F7B49693A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2112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7C2D17-25B2-4736-B02D-EBCF736E4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08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CF22B-9EA6-4301-8A3E-9654D5596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31E2C94-C216-4A56-BF47-F8650C42E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112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A1BB66A-D22D-4904-8973-A5ED41C84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08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0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BEF47-FA84-4D33-AD8E-3653B2D1A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4A20D1B-686D-4EE8-AF39-17A1764C6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112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887866E-92E9-419A-ABE6-B0BF4C49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08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8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5C73D-B242-430B-A163-949E9F3FB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5B53ABB-70C2-487D-A0C2-7F0FCBC43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112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47AD265-C1EA-4CBC-8EBF-1C21DE076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08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4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5C73D-B242-430B-A163-949E9F3FB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FF40A5-3794-477F-A37D-95D2B230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431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AAD483-3C8C-4114-9E2A-F294BDB3D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931"/>
            <a:ext cx="10515600" cy="364415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6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98A76D-E81C-D44D-A409-C0D9CA1B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94223-AF06-4E47-9EC8-971C0FAEA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5C57-C51E-2D43-AE8A-897B27542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989F3C-BD2A-D243-BA1E-592FD6FB5793}" type="datetimeFigureOut">
              <a:rPr lang="en-US" smtClean="0"/>
              <a:pPr/>
              <a:t>8/1/23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4A4D5-3768-3540-AE78-6989E22EB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8E9B4-9D80-4C4B-BFDA-DEE549F53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449DC85-4E59-EF41-BAEC-A153FAFE25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0" r:id="rId5"/>
    <p:sldLayoutId id="2147483676" r:id="rId6"/>
    <p:sldLayoutId id="2147483677" r:id="rId7"/>
    <p:sldLayoutId id="2147483678" r:id="rId8"/>
    <p:sldLayoutId id="2147483691" r:id="rId9"/>
    <p:sldLayoutId id="2147483692" r:id="rId10"/>
    <p:sldLayoutId id="2147483679" r:id="rId11"/>
    <p:sldLayoutId id="2147483686" r:id="rId12"/>
    <p:sldLayoutId id="2147483680" r:id="rId13"/>
    <p:sldLayoutId id="2147483687" r:id="rId14"/>
    <p:sldLayoutId id="2147483681" r:id="rId15"/>
    <p:sldLayoutId id="2147483688" r:id="rId16"/>
    <p:sldLayoutId id="2147483682" r:id="rId17"/>
    <p:sldLayoutId id="2147483684" r:id="rId18"/>
    <p:sldLayoutId id="2147483685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ardm@manchesterfire.gov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Malcolm.Courtney@greatermanchester-ca.gov.uk" TargetMode="External"/><Relationship Id="rId4" Type="http://schemas.openxmlformats.org/officeDocument/2006/relationships/hyperlink" Target="mailto:Hayley.meaker@greatermanchester-ca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4202-D7B9-413C-A801-DAB494C47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9686"/>
            <a:ext cx="9144000" cy="5671752"/>
          </a:xfrm>
        </p:spPr>
        <p:txBody>
          <a:bodyPr>
            <a:noAutofit/>
          </a:bodyPr>
          <a:lstStyle/>
          <a:p>
            <a:r>
              <a:rPr lang="en-GB" sz="4000" b="1" dirty="0"/>
              <a:t>GMFRS Case Study</a:t>
            </a:r>
            <a:br>
              <a:rPr lang="en-GB" sz="4000" b="1" dirty="0"/>
            </a:br>
            <a:br>
              <a:rPr lang="en-GB" sz="4000" b="1" dirty="0"/>
            </a:br>
            <a:r>
              <a:rPr lang="en-GB" sz="4000" b="1" dirty="0"/>
              <a:t>Public Sector Decarbonisation Scheme Phase 1 and 3</a:t>
            </a: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2800" dirty="0"/>
              <a:t>Mathew Chard</a:t>
            </a:r>
            <a:br>
              <a:rPr lang="en-GB" sz="2800" dirty="0"/>
            </a:br>
            <a:br>
              <a:rPr lang="en-GB" sz="4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3907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511ED-E8C9-4741-BD50-1D2ABA85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48" y="1187984"/>
            <a:ext cx="11261105" cy="3644150"/>
          </a:xfrm>
        </p:spPr>
        <p:txBody>
          <a:bodyPr>
            <a:noAutofit/>
          </a:bodyPr>
          <a:lstStyle/>
          <a:p>
            <a:r>
              <a:rPr lang="en-GB" sz="2400" dirty="0"/>
              <a:t>PSDS phase 1 schemes</a:t>
            </a:r>
          </a:p>
          <a:p>
            <a:endParaRPr lang="en-GB" sz="2400" dirty="0"/>
          </a:p>
          <a:p>
            <a:r>
              <a:rPr lang="en-GB" sz="2400" dirty="0"/>
              <a:t>PSDS phase 3 – ongoing project</a:t>
            </a:r>
          </a:p>
          <a:p>
            <a:endParaRPr lang="en-GB" sz="2400" dirty="0"/>
          </a:p>
          <a:p>
            <a:r>
              <a:rPr lang="en-GB" sz="2400" dirty="0"/>
              <a:t>PSDS challenges</a:t>
            </a:r>
          </a:p>
          <a:p>
            <a:endParaRPr lang="en-GB" sz="2400" dirty="0"/>
          </a:p>
          <a:p>
            <a:r>
              <a:rPr lang="en-GB" sz="2400" dirty="0"/>
              <a:t>Quick wins and opportunities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BD06CC-AC36-4CE1-8485-CB782DA4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8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85350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511ED-E8C9-4741-BD50-1D2ABA85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48" y="1187984"/>
            <a:ext cx="11261105" cy="3644150"/>
          </a:xfrm>
        </p:spPr>
        <p:txBody>
          <a:bodyPr>
            <a:noAutofit/>
          </a:bodyPr>
          <a:lstStyle/>
          <a:p>
            <a:r>
              <a:rPr lang="en-GB" sz="2400" dirty="0"/>
              <a:t>Undertook grant funding bid as part of a Greater Manchester Combined Authority (GMCA) city-region wide bid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Due to challenges with survey quality and timescales, initial GMFRS phase 1 bid focused on solar PV and battery storage as well as LED lighting</a:t>
            </a:r>
          </a:p>
          <a:p>
            <a:endParaRPr lang="en-GB" sz="2400" dirty="0"/>
          </a:p>
          <a:p>
            <a:r>
              <a:rPr lang="en-GB" sz="2400" dirty="0"/>
              <a:t>Total grant funding award for GMCA led bid of circa. £78 million split across a number of GM based local authorities and partners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BD06CC-AC36-4CE1-8485-CB782DA4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8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/>
              <a:t>PSDS Phase 1</a:t>
            </a:r>
          </a:p>
        </p:txBody>
      </p:sp>
    </p:spTree>
    <p:extLst>
      <p:ext uri="{BB962C8B-B14F-4D97-AF65-F5344CB8AC3E}">
        <p14:creationId xmlns:p14="http://schemas.microsoft.com/office/powerpoint/2010/main" val="320291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D67E30-87AD-385D-6341-96D6DC18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2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PSDS Phase 1</a:t>
            </a:r>
          </a:p>
        </p:txBody>
      </p:sp>
      <p:pic>
        <p:nvPicPr>
          <p:cNvPr id="4" name="Picture 3" descr="A person leaning on a railing&#10;&#10;Description automatically generated with low confidence">
            <a:extLst>
              <a:ext uri="{FF2B5EF4-FFF2-40B4-BE49-F238E27FC236}">
                <a16:creationId xmlns:a16="http://schemas.microsoft.com/office/drawing/2014/main" id="{C94F1328-54BD-4B43-C043-D54B206911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487" y="1286306"/>
            <a:ext cx="5257800" cy="3943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66459F-CFCC-01A5-F196-3A085FD500B5}"/>
              </a:ext>
            </a:extLst>
          </p:cNvPr>
          <p:cNvSpPr txBox="1"/>
          <p:nvPr/>
        </p:nvSpPr>
        <p:spPr>
          <a:xfrm>
            <a:off x="220361" y="1286302"/>
            <a:ext cx="60321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Solar PV at 2 fire stations and LED lighting installed at 18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Total project value – circa. £620,000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Annual tCO2e saving – 31.7 tonnes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Annual energy saving – circa. £135,000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Battery storage element of both PV schemes abandoned at procurement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909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511ED-E8C9-4741-BD50-1D2ABA85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48" y="1548202"/>
            <a:ext cx="11261105" cy="3644150"/>
          </a:xfrm>
        </p:spPr>
        <p:txBody>
          <a:bodyPr>
            <a:normAutofit/>
          </a:bodyPr>
          <a:lstStyle/>
          <a:p>
            <a:r>
              <a:rPr lang="en-GB" sz="2400" dirty="0"/>
              <a:t>Surveys funded via Low Carbon Skills Fund with funding divided between partners based on estate carbon footprint</a:t>
            </a:r>
          </a:p>
          <a:p>
            <a:endParaRPr lang="en-GB" sz="2400" dirty="0"/>
          </a:p>
          <a:p>
            <a:r>
              <a:rPr lang="en-GB" sz="2400" dirty="0"/>
              <a:t>Solar PV and battery storage contractor procured via North West Construction Hub</a:t>
            </a:r>
          </a:p>
          <a:p>
            <a:endParaRPr lang="en-GB" sz="2400" dirty="0"/>
          </a:p>
          <a:p>
            <a:r>
              <a:rPr lang="en-GB" sz="2400" dirty="0"/>
              <a:t>LED lighting scheme delivered through existing, long-term design &amp; supply partnership with Solarcrown and installation partnership with Frontline NW</a:t>
            </a:r>
            <a:endParaRPr lang="en-GB" sz="16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BD06CC-AC36-4CE1-8485-CB782DA4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8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/>
              <a:t>PSDS Phase 1 Procurement</a:t>
            </a:r>
          </a:p>
        </p:txBody>
      </p:sp>
    </p:spTree>
    <p:extLst>
      <p:ext uri="{BB962C8B-B14F-4D97-AF65-F5344CB8AC3E}">
        <p14:creationId xmlns:p14="http://schemas.microsoft.com/office/powerpoint/2010/main" val="417118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511ED-E8C9-4741-BD50-1D2ABA85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48" y="1548202"/>
            <a:ext cx="11261105" cy="3644150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/>
              <a:t>2 surveys conducted through existing revenue budget for low carbon heating solutions at 2 stations</a:t>
            </a:r>
          </a:p>
          <a:p>
            <a:endParaRPr lang="en-GB" sz="2400" dirty="0"/>
          </a:p>
          <a:p>
            <a:r>
              <a:rPr lang="en-GB" sz="2400" dirty="0"/>
              <a:t>Bid submitted and grant funding awarded for air source heat pump technology at Oldham FS</a:t>
            </a:r>
          </a:p>
          <a:p>
            <a:pPr lvl="1"/>
            <a:r>
              <a:rPr lang="en-GB" sz="2000" dirty="0"/>
              <a:t>Grant funding - £255,808</a:t>
            </a:r>
          </a:p>
          <a:p>
            <a:pPr lvl="1"/>
            <a:r>
              <a:rPr lang="en-GB" sz="2000" dirty="0"/>
              <a:t>Match funding required - £197,784</a:t>
            </a:r>
          </a:p>
          <a:p>
            <a:pPr lvl="1"/>
            <a:r>
              <a:rPr lang="en-GB" sz="2000" dirty="0"/>
              <a:t>Annual tCO2e saving – 39.36 tonnes</a:t>
            </a:r>
          </a:p>
          <a:p>
            <a:endParaRPr lang="en-GB" sz="2400" dirty="0"/>
          </a:p>
          <a:p>
            <a:r>
              <a:rPr lang="en-GB" sz="2400" dirty="0"/>
              <a:t>Project still at design stage due to alignment requirements with wider estates refresh programme (e.g. rest facilities, station gyms)</a:t>
            </a:r>
          </a:p>
          <a:p>
            <a:endParaRPr lang="en-GB" sz="2400" dirty="0"/>
          </a:p>
          <a:p>
            <a:r>
              <a:rPr lang="en-GB" sz="2400" dirty="0"/>
              <a:t>Challenges still to overcome include grid requirements, supply chain, alignment with wider estates programme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BD06CC-AC36-4CE1-8485-CB782DA4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8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/>
              <a:t>PSDS Phase 3</a:t>
            </a:r>
          </a:p>
        </p:txBody>
      </p:sp>
    </p:spTree>
    <p:extLst>
      <p:ext uri="{BB962C8B-B14F-4D97-AF65-F5344CB8AC3E}">
        <p14:creationId xmlns:p14="http://schemas.microsoft.com/office/powerpoint/2010/main" val="296358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511ED-E8C9-4741-BD50-1D2ABA85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48" y="1548202"/>
            <a:ext cx="11261105" cy="3644150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/>
              <a:t>Achieving lifetime cost of carbon feels extremely difficult for FRS estate</a:t>
            </a:r>
          </a:p>
          <a:p>
            <a:endParaRPr lang="en-GB" sz="2400" dirty="0"/>
          </a:p>
          <a:p>
            <a:r>
              <a:rPr lang="en-GB" sz="2400" dirty="0"/>
              <a:t>Contextual issues such as supply chain and availability of contractors is a significant challenge to design and delivery</a:t>
            </a:r>
          </a:p>
          <a:p>
            <a:endParaRPr lang="en-GB" sz="2400" dirty="0"/>
          </a:p>
          <a:p>
            <a:r>
              <a:rPr lang="en-GB" sz="2400" dirty="0"/>
              <a:t>Timescales for bid submission and delivery are challenging and the process is extremely competitive</a:t>
            </a:r>
          </a:p>
          <a:p>
            <a:endParaRPr lang="en-GB" sz="2400" dirty="0"/>
          </a:p>
          <a:p>
            <a:r>
              <a:rPr lang="en-GB" sz="2400" dirty="0"/>
              <a:t>Consider hidden costs and time pressures such as engagement with grid and planning</a:t>
            </a:r>
          </a:p>
          <a:p>
            <a:endParaRPr lang="en-GB" sz="2400" dirty="0"/>
          </a:p>
          <a:p>
            <a:r>
              <a:rPr lang="en-GB" sz="2400" dirty="0"/>
              <a:t>Ongoing monitoring and reporting is extremely rigorous – PSDS phase 1 essentially required 2 FTE at GMFRS plus support from estates department and wider stakeholders are various stages of the programme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BD06CC-AC36-4CE1-8485-CB782DA4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8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/>
              <a:t>PSDS Challenges and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48139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511ED-E8C9-4741-BD50-1D2ABA85B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39" y="1548201"/>
            <a:ext cx="8686372" cy="3988123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/>
              <a:t>Data access and understanding is absolutely vital in developing the business case for PSDS projects</a:t>
            </a:r>
            <a:endParaRPr lang="en-GB" sz="2000" dirty="0"/>
          </a:p>
          <a:p>
            <a:endParaRPr lang="en-GB" sz="2400" dirty="0"/>
          </a:p>
          <a:p>
            <a:r>
              <a:rPr lang="en-GB" sz="2400" dirty="0"/>
              <a:t>Some elements of the application are repetitive – good governance and process can overcome this</a:t>
            </a:r>
          </a:p>
          <a:p>
            <a:endParaRPr lang="en-GB" sz="2400" dirty="0"/>
          </a:p>
          <a:p>
            <a:r>
              <a:rPr lang="en-GB" sz="2400" dirty="0"/>
              <a:t>Develop a strong internal network of key stakeholders to mobilise quickly as and when funding is announced</a:t>
            </a:r>
          </a:p>
          <a:p>
            <a:endParaRPr lang="en-GB" sz="2400" dirty="0"/>
          </a:p>
          <a:p>
            <a:r>
              <a:rPr lang="en-GB" sz="2400" dirty="0"/>
              <a:t>Utilise existing supply chains and contractors where feasible</a:t>
            </a:r>
          </a:p>
          <a:p>
            <a:endParaRPr lang="en-GB" sz="2400" dirty="0"/>
          </a:p>
          <a:p>
            <a:r>
              <a:rPr lang="en-GB" sz="2400" dirty="0"/>
              <a:t>Energy surveys of the buildings will go a long way to supporting the development of projects and future bids</a:t>
            </a:r>
          </a:p>
          <a:p>
            <a:endParaRPr lang="en-GB" sz="2400" dirty="0"/>
          </a:p>
          <a:p>
            <a:r>
              <a:rPr lang="en-GB" sz="2400" dirty="0"/>
              <a:t>If successful, try to develop a positive relationship with Salix Finance if successful and be transparent with ongoing monitoring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BD06CC-AC36-4CE1-8485-CB782DA4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88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/>
              <a:t>PSDS Quick Wins and Opportunities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2C1FD-1D2C-2261-7C05-C087600841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011" y="1168210"/>
            <a:ext cx="3043471" cy="43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8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34202-D7B9-413C-A801-DAB494C4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62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/>
              <a:t>Further Information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03BF971-2195-4C0D-A99B-0655765E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408581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Mathew Chard		</a:t>
            </a:r>
            <a:r>
              <a:rPr lang="en-GB" sz="2000" dirty="0">
                <a:hlinkClick r:id="rId3"/>
              </a:rPr>
              <a:t>chardm@manchesterfire.gov.uk</a:t>
            </a: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				07792 243119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Hayley Meaker		</a:t>
            </a:r>
            <a:r>
              <a:rPr lang="en-GB" sz="2000" dirty="0">
                <a:hlinkClick r:id="rId4"/>
              </a:rPr>
              <a:t>Hayley.meaker@greatermanchester-ca.gov.uk</a:t>
            </a: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				07581 476157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Malcolm Courtney		</a:t>
            </a:r>
            <a:r>
              <a:rPr lang="en-GB" sz="2000" dirty="0">
                <a:hlinkClick r:id="rId5"/>
              </a:rPr>
              <a:t>Malcolm.Courtney@greatermanchester-ca.gov.uk</a:t>
            </a:r>
            <a:endParaRPr lang="en-GB" sz="2000" dirty="0"/>
          </a:p>
          <a:p>
            <a:pPr marL="457200" lvl="1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267290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f82b18a-f161-46cf-8a30-726293d4e46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frs_ppt_masterslides-1.potx  -  Read-Only" id="{8A6C5D7C-EDFC-4406-9CF0-CBDE6857E3FC}" vid="{38A30F08-8096-48D6-B7EE-95FD330141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DC97FC8150DD49AD465F8A73657C42" ma:contentTypeVersion="12" ma:contentTypeDescription="Create a new document." ma:contentTypeScope="" ma:versionID="2c884eda546bd442e2c178b43751e8b7">
  <xsd:schema xmlns:xsd="http://www.w3.org/2001/XMLSchema" xmlns:xs="http://www.w3.org/2001/XMLSchema" xmlns:p="http://schemas.microsoft.com/office/2006/metadata/properties" xmlns:ns2="066e983a-f1d7-4d3c-91db-252f29f3e159" xmlns:ns3="2e35a3c0-6932-4795-bc29-a2b24e509738" targetNamespace="http://schemas.microsoft.com/office/2006/metadata/properties" ma:root="true" ma:fieldsID="56cbc100319288789485c141b82b926e" ns2:_="" ns3:_="">
    <xsd:import namespace="066e983a-f1d7-4d3c-91db-252f29f3e159"/>
    <xsd:import namespace="2e35a3c0-6932-4795-bc29-a2b24e5097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e983a-f1d7-4d3c-91db-252f29f3e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5a3c0-6932-4795-bc29-a2b24e50973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0A8702-1DC0-4321-BADF-180178435E1B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066e983a-f1d7-4d3c-91db-252f29f3e159"/>
    <ds:schemaRef ds:uri="http://purl.org/dc/dcmitype/"/>
    <ds:schemaRef ds:uri="2e35a3c0-6932-4795-bc29-a2b24e509738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41C9C8-B27D-4FBC-BB45-AEB85C69A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e983a-f1d7-4d3c-91db-252f29f3e159"/>
    <ds:schemaRef ds:uri="2e35a3c0-6932-4795-bc29-a2b24e5097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20825B-1752-4E71-8485-BB537B429B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gmfrs_ppt_masterslides (2)</Template>
  <TotalTime>457</TotalTime>
  <Words>589</Words>
  <Application>Microsoft Macintosh PowerPoint</Application>
  <PresentationFormat>Widescreen</PresentationFormat>
  <Paragraphs>90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GMFRS Case Study  Public Sector Decarbonisation Scheme Phase 1 and 3   Mathew Chard  </vt:lpstr>
      <vt:lpstr>Overview</vt:lpstr>
      <vt:lpstr>PSDS Phase 1</vt:lpstr>
      <vt:lpstr>PSDS Phase 1</vt:lpstr>
      <vt:lpstr>PSDS Phase 1 Procurement</vt:lpstr>
      <vt:lpstr>PSDS Phase 3</vt:lpstr>
      <vt:lpstr>PSDS Challenges and Considerations</vt:lpstr>
      <vt:lpstr>PSDS Quick Wins and Opportunities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Site Management  Station Manager Responsibilities</dc:title>
  <dc:creator>Chard, Mathew</dc:creator>
  <cp:lastModifiedBy>Alice Rollinson</cp:lastModifiedBy>
  <cp:revision>4</cp:revision>
  <dcterms:created xsi:type="dcterms:W3CDTF">2022-04-21T08:45:34Z</dcterms:created>
  <dcterms:modified xsi:type="dcterms:W3CDTF">2023-08-01T10:53:55Z</dcterms:modified>
</cp:coreProperties>
</file>